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6" r:id="rId2"/>
    <p:sldId id="301" r:id="rId3"/>
    <p:sldId id="340" r:id="rId4"/>
    <p:sldId id="302" r:id="rId5"/>
    <p:sldId id="343" r:id="rId6"/>
    <p:sldId id="342" r:id="rId7"/>
    <p:sldId id="337" r:id="rId8"/>
    <p:sldId id="344" r:id="rId9"/>
    <p:sldId id="338" r:id="rId10"/>
    <p:sldId id="341" r:id="rId11"/>
    <p:sldId id="345" r:id="rId12"/>
    <p:sldId id="339" r:id="rId13"/>
    <p:sldId id="284" r:id="rId14"/>
    <p:sldId id="335" r:id="rId15"/>
    <p:sldId id="329" r:id="rId16"/>
    <p:sldId id="334" r:id="rId17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ublic Sans" panose="020B0604020202020204" charset="0"/>
      <p:regular r:id="rId23"/>
      <p:bold r:id="rId24"/>
      <p:italic r:id="rId25"/>
      <p:boldItalic r:id="rId26"/>
    </p:embeddedFont>
    <p:embeddedFont>
      <p:font typeface="Redefined Sans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02A0DD"/>
    <a:srgbClr val="E34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500" autoAdjust="0"/>
  </p:normalViewPr>
  <p:slideViewPr>
    <p:cSldViewPr snapToGrid="0">
      <p:cViewPr varScale="1">
        <p:scale>
          <a:sx n="130" d="100"/>
          <a:sy n="130" d="100"/>
        </p:scale>
        <p:origin x="10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210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534833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80073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70982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ab9fac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4ab9fac91_0_7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76679" indent="-176679" defTabSz="942289"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459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4ab9fac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4ab9fac91_0_7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76679" indent="-176679" defTabSz="942289"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565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0" name="Google Shape;5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6622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0" name="Google Shape;5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477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5398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8829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66400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52502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9675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86983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marR="0" lvl="0" indent="-235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dirty="0">
                <a:latin typeface="Public Sans" pitchFamily="2" charset="0"/>
              </a:rPr>
              <a:t>We are working on 2 additions for reporting results which we intend to have on-line by January.  The first is a new column which will give the % against the US Paralympic “A” Standard or the Jr. National standard.  The 2</a:t>
            </a:r>
            <a:r>
              <a:rPr lang="en-US" sz="1600" baseline="30000" dirty="0">
                <a:latin typeface="Public Sans" pitchFamily="2" charset="0"/>
              </a:rPr>
              <a:t>nd</a:t>
            </a:r>
            <a:r>
              <a:rPr lang="en-US" sz="1600" dirty="0">
                <a:latin typeface="Public Sans" pitchFamily="2" charset="0"/>
              </a:rPr>
              <a:t> is the ability to Graph athlete performance in an event over a</a:t>
            </a:r>
            <a:br>
              <a:rPr lang="en-US" sz="1600" dirty="0">
                <a:latin typeface="Public Sans" pitchFamily="2" charset="0"/>
              </a:rPr>
            </a:br>
            <a:r>
              <a:rPr lang="en-US" sz="1600" dirty="0">
                <a:latin typeface="Public Sans" pitchFamily="2" charset="0"/>
              </a:rPr>
              <a:t>    period of time to see improvement performance verses standards. </a:t>
            </a:r>
          </a:p>
          <a:p>
            <a:pPr marL="471145" indent="-235572">
              <a:buClr>
                <a:schemeClr val="dk1"/>
              </a:buClr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28237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685c71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685c7136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235572">
              <a:buClr>
                <a:schemeClr val="dk1"/>
              </a:buClr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527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  <a:latin typeface="Redefined Sans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77512" r="1150"/>
          <a:stretch/>
        </p:blipFill>
        <p:spPr>
          <a:xfrm>
            <a:off x="7217216" y="-23875"/>
            <a:ext cx="1969248" cy="51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33625" y="4491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77512" r="1150"/>
          <a:stretch/>
        </p:blipFill>
        <p:spPr>
          <a:xfrm>
            <a:off x="7217216" y="-23875"/>
            <a:ext cx="1969248" cy="51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6" name="Google Shape;3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edefined Sans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0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edefined Sans" pitchFamily="50" charset="0"/>
          <a:ea typeface="Redefined Sans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ublic Sans" pitchFamily="2" charset="0"/>
          <a:ea typeface="Public San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tfusa.org/REPORTS/REPORT1.htm" TargetMode="External"/><Relationship Id="rId4" Type="http://schemas.openxmlformats.org/officeDocument/2006/relationships/hyperlink" Target="http://atfusa.org/RECORDS/RECORD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fusa.org/information_links/information_links.htm" TargetMode="External"/><Relationship Id="rId5" Type="http://schemas.openxmlformats.org/officeDocument/2006/relationships/hyperlink" Target="http://www.atfusa.org/" TargetMode="External"/><Relationship Id="rId4" Type="http://schemas.openxmlformats.org/officeDocument/2006/relationships/hyperlink" Target="https://www.teamusa.org/usparatrackandfiel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atfus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fusa.org/RULES/RULE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tfusa.org/REPORTS/REPORT1.htm" TargetMode="External"/><Relationship Id="rId4" Type="http://schemas.openxmlformats.org/officeDocument/2006/relationships/hyperlink" Target="http://atfusa.org/STANDARDS/STANDARD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tfusa.org/FORMS/FORMS.htm" TargetMode="External"/><Relationship Id="rId4" Type="http://schemas.openxmlformats.org/officeDocument/2006/relationships/hyperlink" Target="http://atfusa.org/REPORTS/REPORT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8072628-0B01-4F9E-A938-C94349C7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1" y="1079335"/>
            <a:ext cx="4674177" cy="2417096"/>
          </a:xfrm>
          <a:prstGeom prst="rect">
            <a:avLst/>
          </a:prstGeom>
        </p:spPr>
      </p:pic>
      <p:sp>
        <p:nvSpPr>
          <p:cNvPr id="4" name="Google Shape;70;p13"/>
          <p:cNvSpPr txBox="1"/>
          <p:nvPr/>
        </p:nvSpPr>
        <p:spPr>
          <a:xfrm>
            <a:off x="72828" y="3410882"/>
            <a:ext cx="7153360" cy="39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b="1" dirty="0">
                <a:latin typeface="Public Sans" pitchFamily="2" charset="0"/>
                <a:ea typeface="Public Sans"/>
                <a:cs typeface="Public Sans"/>
                <a:sym typeface="Public Sans"/>
              </a:rPr>
              <a:t>Track and Field </a:t>
            </a:r>
            <a:endParaRPr lang="en-US" sz="2000" b="1" dirty="0">
              <a:latin typeface="Public Sans"/>
              <a:ea typeface="Public Sans"/>
              <a:cs typeface="Public Sans"/>
              <a:sym typeface="Public Sans"/>
            </a:endParaRPr>
          </a:p>
          <a:p>
            <a:pPr lvl="0" algn="ctr"/>
            <a:r>
              <a:rPr lang="en-US" sz="2000" b="1" dirty="0">
                <a:latin typeface="Public Sans"/>
                <a:ea typeface="Public Sans"/>
                <a:cs typeface="Public Sans"/>
                <a:sym typeface="Public Sans"/>
              </a:rPr>
              <a:t>November 10, 2020</a:t>
            </a:r>
          </a:p>
        </p:txBody>
      </p:sp>
    </p:spTree>
    <p:extLst>
      <p:ext uri="{BB962C8B-B14F-4D97-AF65-F5344CB8AC3E}">
        <p14:creationId xmlns:p14="http://schemas.microsoft.com/office/powerpoint/2010/main" val="373698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764C5-BF57-48D9-AC83-CBA01452F367}"/>
              </a:ext>
            </a:extLst>
          </p:cNvPr>
          <p:cNvSpPr txBox="1"/>
          <p:nvPr/>
        </p:nvSpPr>
        <p:spPr>
          <a:xfrm>
            <a:off x="700548" y="1054513"/>
            <a:ext cx="60657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ATFUSA keeps track and field records for all classes and age groups in the U.S.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Junior, Open and Master records can be set at Move United sanctioned Level 3 meets and at other recognized WPA events.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Records can be found 2 places on the ATFUSA Web Site.</a:t>
            </a:r>
            <a:br>
              <a:rPr lang="en-US" sz="1600" dirty="0">
                <a:latin typeface="Public Sans" pitchFamily="2" charset="0"/>
              </a:rPr>
            </a:br>
            <a:r>
              <a:rPr lang="en-US" sz="1600" dirty="0">
                <a:latin typeface="Public Sans" pitchFamily="2" charset="0"/>
              </a:rPr>
              <a:t>	</a:t>
            </a:r>
            <a:r>
              <a:rPr lang="en-US" dirty="0">
                <a:latin typeface="Public Sans" pitchFamily="2" charset="0"/>
                <a:hlinkClick r:id="rId4"/>
              </a:rPr>
              <a:t>http://atfusa.org/RECORDS/RECORDS.htm</a:t>
            </a:r>
            <a:r>
              <a:rPr lang="en-US" dirty="0">
                <a:latin typeface="Public Sans" pitchFamily="2" charset="0"/>
              </a:rPr>
              <a:t>    Document</a:t>
            </a:r>
            <a:br>
              <a:rPr lang="en-US" dirty="0">
                <a:latin typeface="Public Sans" pitchFamily="2" charset="0"/>
              </a:rPr>
            </a:br>
            <a:r>
              <a:rPr lang="en-US" dirty="0">
                <a:latin typeface="Public Sans" pitchFamily="2" charset="0"/>
              </a:rPr>
              <a:t>	</a:t>
            </a:r>
            <a:r>
              <a:rPr lang="en-US" dirty="0">
                <a:latin typeface="Public Sans" pitchFamily="2" charset="0"/>
                <a:hlinkClick r:id="rId5"/>
              </a:rPr>
              <a:t>http://atfusa.org/REPORTS/REPORT1.htm</a:t>
            </a:r>
            <a:r>
              <a:rPr lang="en-US" dirty="0">
                <a:latin typeface="Public Sans" pitchFamily="2" charset="0"/>
              </a:rPr>
              <a:t>      Database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Records are updated at least once before Junior Nationals and at least once by 12/31/XX.  Our goal is every 60 days.</a:t>
            </a:r>
          </a:p>
        </p:txBody>
      </p:sp>
      <p:sp>
        <p:nvSpPr>
          <p:cNvPr id="3" name="Google Shape;77;p14">
            <a:extLst>
              <a:ext uri="{FF2B5EF4-FFF2-40B4-BE49-F238E27FC236}">
                <a16:creationId xmlns:a16="http://schemas.microsoft.com/office/drawing/2014/main" id="{F368EDF8-780C-40C7-8448-E09B6A34D21D}"/>
              </a:ext>
            </a:extLst>
          </p:cNvPr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Records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43971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764C5-BF57-48D9-AC83-CBA01452F367}"/>
              </a:ext>
            </a:extLst>
          </p:cNvPr>
          <p:cNvSpPr txBox="1"/>
          <p:nvPr/>
        </p:nvSpPr>
        <p:spPr>
          <a:xfrm>
            <a:off x="700548" y="1054513"/>
            <a:ext cx="59658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Records will be formally recognized at the end of each year and published for the start of the following year.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Records are displayed on the ATFUSA database results reports. 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All records must be validated before being accepted.  This means Event Directors </a:t>
            </a:r>
            <a:r>
              <a:rPr lang="en-US" sz="1600" b="1" dirty="0">
                <a:latin typeface="Public Sans" pitchFamily="2" charset="0"/>
              </a:rPr>
              <a:t>must</a:t>
            </a:r>
            <a:r>
              <a:rPr lang="en-US" sz="1600" dirty="0">
                <a:latin typeface="Public Sans" pitchFamily="2" charset="0"/>
              </a:rPr>
              <a:t> send Record forms to ATFUSA with all required signatures.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For Field records a Weights and Measure official </a:t>
            </a:r>
            <a:r>
              <a:rPr lang="en-US" sz="1600" b="1" dirty="0">
                <a:latin typeface="Public Sans" pitchFamily="2" charset="0"/>
              </a:rPr>
              <a:t>must</a:t>
            </a:r>
            <a:r>
              <a:rPr lang="en-US" sz="1600" dirty="0">
                <a:latin typeface="Public Sans" pitchFamily="2" charset="0"/>
              </a:rPr>
              <a:t> certify the implement used prior to and after a record performance.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Google Shape;77;p14">
            <a:extLst>
              <a:ext uri="{FF2B5EF4-FFF2-40B4-BE49-F238E27FC236}">
                <a16:creationId xmlns:a16="http://schemas.microsoft.com/office/drawing/2014/main" id="{F368EDF8-780C-40C7-8448-E09B6A34D21D}"/>
              </a:ext>
            </a:extLst>
          </p:cNvPr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Records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88655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General resources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731" y="1319002"/>
            <a:ext cx="5986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U.S. Paralympics Track and Field: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hlinkClick r:id="rId4"/>
              </a:rPr>
              <a:t>https://www.teamusa.org/usparatrackandfield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ATFUSA  -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hlinkClick r:id="rId5"/>
              </a:rPr>
              <a:t>www.atfusa.org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 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Track and field resources: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hlinkClick r:id="rId6"/>
              </a:rPr>
              <a:t>http://atfusa.org/information_links/information_links.htm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89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506550" y="122160"/>
            <a:ext cx="662865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Move United Contacts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600600" y="818774"/>
            <a:ext cx="6039300" cy="8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D6C7AD7-5FED-45C7-8950-0D36C2B1E555}"/>
              </a:ext>
            </a:extLst>
          </p:cNvPr>
          <p:cNvSpPr txBox="1">
            <a:spLocks/>
          </p:cNvSpPr>
          <p:nvPr/>
        </p:nvSpPr>
        <p:spPr>
          <a:xfrm>
            <a:off x="600600" y="939183"/>
            <a:ext cx="6039300" cy="301180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Susan Rossi, Director of Competition</a:t>
            </a:r>
            <a:b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</a:br>
            <a:r>
              <a:rPr lang="en-US" sz="1900" dirty="0">
                <a:solidFill>
                  <a:srgbClr val="000000"/>
                </a:solidFill>
                <a:latin typeface="Public Sans" panose="020B0604020202020204" charset="0"/>
              </a:rPr>
              <a:t>	</a:t>
            </a:r>
            <a:r>
              <a:rPr lang="en-US" sz="1900" b="0" i="0" u="sng" strike="noStrike" dirty="0">
                <a:solidFill>
                  <a:srgbClr val="1155CC"/>
                </a:solidFill>
                <a:effectLst/>
                <a:latin typeface="Public Sans" panose="020B0604020202020204" charset="0"/>
              </a:rPr>
              <a:t>srossi@moveunitedsport.org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 </a:t>
            </a:r>
            <a:endParaRPr lang="en-US" sz="1900" dirty="0">
              <a:solidFill>
                <a:srgbClr val="000000"/>
              </a:solidFill>
              <a:latin typeface="Public Sans" panose="020B060402020202020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	240-268-5379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b="0" i="0" u="none" strike="noStrike" dirty="0">
              <a:solidFill>
                <a:srgbClr val="000000"/>
              </a:solidFill>
              <a:effectLst/>
              <a:latin typeface="Public Sans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Jessica Cloy, Competition Manager </a:t>
            </a:r>
            <a:r>
              <a:rPr lang="en-US" sz="1900" dirty="0">
                <a:solidFill>
                  <a:srgbClr val="000000"/>
                </a:solidFill>
                <a:latin typeface="Public Sans" panose="020B0604020202020204" charset="0"/>
              </a:rPr>
              <a:t>–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Operations</a:t>
            </a:r>
            <a:b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</a:b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	</a:t>
            </a:r>
            <a:r>
              <a:rPr lang="en-US" sz="1900" b="0" i="0" u="sng" strike="noStrike" dirty="0">
                <a:solidFill>
                  <a:srgbClr val="1155CC"/>
                </a:solidFill>
                <a:effectLst/>
                <a:latin typeface="Public Sans" panose="020B0604020202020204" charset="0"/>
              </a:rPr>
              <a:t>jcloy@moveunitedsport.org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	240-268-5380 Ext. 223</a:t>
            </a:r>
            <a:endParaRPr lang="en-US" sz="1900" b="0" i="0" u="none" strike="noStrike" dirty="0">
              <a:solidFill>
                <a:srgbClr val="FF0000"/>
              </a:solidFill>
              <a:effectLst/>
              <a:latin typeface="Public Sans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b="0" i="0" u="none" strike="noStrike" dirty="0">
              <a:solidFill>
                <a:srgbClr val="000000"/>
              </a:solidFill>
              <a:effectLst/>
              <a:latin typeface="Public Sans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Shelli Fazzini, Competition Manager – </a:t>
            </a:r>
            <a:r>
              <a:rPr lang="en-US" sz="1900" dirty="0">
                <a:solidFill>
                  <a:srgbClr val="000000"/>
                </a:solidFill>
                <a:latin typeface="Public Sans" panose="020B0604020202020204" charset="0"/>
              </a:rPr>
              <a:t>A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dministration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latin typeface="Public Sans" panose="020B0604020202020204" charset="0"/>
              </a:rPr>
              <a:t>	</a:t>
            </a:r>
            <a:r>
              <a:rPr lang="en-US" sz="1900" b="0" i="0" u="sng" strike="noStrike" dirty="0">
                <a:solidFill>
                  <a:srgbClr val="1155CC"/>
                </a:solidFill>
                <a:effectLst/>
                <a:latin typeface="Public Sans" panose="020B0604020202020204" charset="0"/>
              </a:rPr>
              <a:t>sfazzini@moveunitedsport.org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latin typeface="Public Sans" panose="020B0604020202020204" charset="0"/>
                <a:ea typeface="Public Sans"/>
                <a:cs typeface="Public Sans"/>
                <a:sym typeface="Public Sans"/>
              </a:rPr>
              <a:t>	720-412-7979</a:t>
            </a:r>
            <a:endParaRPr lang="en-US" sz="1900" b="0" dirty="0">
              <a:effectLst/>
              <a:latin typeface="Public Sans" panose="020B0604020202020204" charset="0"/>
            </a:endParaRPr>
          </a:p>
          <a:p>
            <a:pPr marL="0" indent="0">
              <a:buNone/>
            </a:pPr>
            <a:br>
              <a:rPr lang="en-US" sz="1600" dirty="0"/>
            </a:br>
            <a:endParaRPr lang="en-US" sz="1600" b="1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</p:txBody>
      </p:sp>
      <p:pic>
        <p:nvPicPr>
          <p:cNvPr id="5" name="Google Shape;4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7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506550" y="122160"/>
            <a:ext cx="662865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Track </a:t>
            </a:r>
            <a:r>
              <a:rPr lang="en-US" sz="3000" b="1" dirty="0">
                <a:latin typeface="Public Sans" pitchFamily="2" charset="0"/>
                <a:ea typeface="Public Sans"/>
                <a:cs typeface="Public Sans"/>
                <a:sym typeface="Public Sans"/>
              </a:rPr>
              <a:t>&amp;</a:t>
            </a: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 field Contacts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600600" y="818774"/>
            <a:ext cx="6039300" cy="8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D6C7AD7-5FED-45C7-8950-0D36C2B1E555}"/>
              </a:ext>
            </a:extLst>
          </p:cNvPr>
          <p:cNvSpPr txBox="1">
            <a:spLocks/>
          </p:cNvSpPr>
          <p:nvPr/>
        </p:nvSpPr>
        <p:spPr>
          <a:xfrm>
            <a:off x="600600" y="939183"/>
            <a:ext cx="6039299" cy="301180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Phil Galli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Move United Competition Committee – Track &amp; Field / Adaptive Track &amp; Field USA Board Chair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Public Sans" panose="020B0604020202020204" charset="0"/>
              </a:rPr>
              <a:t>	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philg1234@comcast.net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	908-240-7641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Public Sans" panose="020B0604020202020204" charset="0"/>
              </a:rPr>
              <a:t>Denise Hutchins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0" dirty="0">
                <a:solidFill>
                  <a:srgbClr val="000000"/>
                </a:solidFill>
                <a:effectLst/>
                <a:latin typeface="Public Sans" panose="020B0604020202020204" charset="0"/>
              </a:rPr>
              <a:t>Move United Competition Committee – Track &amp; Field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	dhutchins76@yahoo.com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	405-620-3009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0" dirty="0">
              <a:solidFill>
                <a:schemeClr val="bg2">
                  <a:lumMod val="50000"/>
                </a:schemeClr>
              </a:solidFill>
              <a:effectLst/>
              <a:latin typeface="Public Sans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solidFill>
                  <a:srgbClr val="000000"/>
                </a:solidFill>
                <a:latin typeface="Public Sans" panose="020B0604020202020204" charset="0"/>
              </a:rPr>
              <a:t>Sherrice</a:t>
            </a:r>
            <a:r>
              <a:rPr lang="en-US" sz="1500" dirty="0">
                <a:solidFill>
                  <a:srgbClr val="000000"/>
                </a:solidFill>
                <a:latin typeface="Public Sans" panose="020B0604020202020204" charset="0"/>
              </a:rPr>
              <a:t> Fox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Public Sans" panose="020B0604020202020204" charset="0"/>
              </a:rPr>
              <a:t>U.S. Paralympics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Track and  Field – Director </a:t>
            </a:r>
            <a:r>
              <a:rPr lang="en-US" sz="1500" dirty="0">
                <a:solidFill>
                  <a:srgbClr val="000000"/>
                </a:solidFill>
                <a:latin typeface="Public Sans" panose="020B0604020202020204" charset="0"/>
              </a:rPr>
              <a:t>	</a:t>
            </a:r>
            <a:r>
              <a:rPr lang="en-US" sz="1500" u="sng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USParaTFInfo@usopc.org</a:t>
            </a:r>
            <a:b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</a:b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	719-866-3353</a:t>
            </a:r>
            <a:br>
              <a:rPr lang="en-US" sz="1600" dirty="0"/>
            </a:br>
            <a:endParaRPr lang="en-US" sz="1600" b="1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</p:txBody>
      </p:sp>
      <p:pic>
        <p:nvPicPr>
          <p:cNvPr id="5" name="Google Shape;4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78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7"/>
          <p:cNvPicPr preferRelativeResize="0"/>
          <p:nvPr/>
        </p:nvPicPr>
        <p:blipFill rotWithShape="1">
          <a:blip r:embed="rId3">
            <a:alphaModFix/>
          </a:blip>
          <a:srcRect l="76781"/>
          <a:stretch/>
        </p:blipFill>
        <p:spPr>
          <a:xfrm>
            <a:off x="7020034" y="1"/>
            <a:ext cx="2123966" cy="514567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7"/>
          <p:cNvSpPr txBox="1"/>
          <p:nvPr/>
        </p:nvSpPr>
        <p:spPr>
          <a:xfrm>
            <a:off x="2273647" y="1833700"/>
            <a:ext cx="2118704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 marL="457189" lvl="1"/>
            <a:endParaRPr sz="1300" b="1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457189" lvl="1"/>
            <a:endParaRPr sz="1800" b="1" dirty="0">
              <a:latin typeface="Public Sans"/>
              <a:ea typeface="Public Sans"/>
              <a:cs typeface="Public Sans"/>
              <a:sym typeface="Public Sans"/>
            </a:endParaRPr>
          </a:p>
          <a:p>
            <a:pPr lvl="1"/>
            <a:r>
              <a:rPr lang="en-US" sz="3300" b="1" dirty="0">
                <a:latin typeface="Public Sans"/>
                <a:ea typeface="Public Sans"/>
                <a:cs typeface="Public Sans"/>
                <a:sym typeface="Public Sans"/>
              </a:rPr>
              <a:t>Q and A</a:t>
            </a:r>
            <a:endParaRPr sz="2400" b="1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4" name="Google Shape;554;p37"/>
          <p:cNvSpPr txBox="1"/>
          <p:nvPr/>
        </p:nvSpPr>
        <p:spPr>
          <a:xfrm>
            <a:off x="209006" y="207062"/>
            <a:ext cx="6232254" cy="48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r>
              <a:rPr lang="en-US" sz="32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Track and field</a:t>
            </a:r>
            <a:endParaRPr sz="32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pic>
        <p:nvPicPr>
          <p:cNvPr id="555" name="Google Shape;5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04" y="4350149"/>
            <a:ext cx="1512697" cy="782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37"/>
          <p:cNvCxnSpPr/>
          <p:nvPr/>
        </p:nvCxnSpPr>
        <p:spPr>
          <a:xfrm rot="10800000" flipH="1">
            <a:off x="300149" y="906092"/>
            <a:ext cx="6065700" cy="17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1859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7"/>
          <p:cNvPicPr preferRelativeResize="0"/>
          <p:nvPr/>
        </p:nvPicPr>
        <p:blipFill rotWithShape="1">
          <a:blip r:embed="rId3">
            <a:alphaModFix/>
          </a:blip>
          <a:srcRect l="76781"/>
          <a:stretch/>
        </p:blipFill>
        <p:spPr>
          <a:xfrm>
            <a:off x="7020034" y="1"/>
            <a:ext cx="2123966" cy="5145679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7"/>
          <p:cNvSpPr txBox="1"/>
          <p:nvPr/>
        </p:nvSpPr>
        <p:spPr>
          <a:xfrm>
            <a:off x="209006" y="142326"/>
            <a:ext cx="6232254" cy="48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r>
              <a:rPr lang="en-US" sz="24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Follow Move united on social</a:t>
            </a:r>
            <a:endParaRPr sz="24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pic>
        <p:nvPicPr>
          <p:cNvPr id="555" name="Google Shape;5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04" y="4350149"/>
            <a:ext cx="1512697" cy="782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37"/>
          <p:cNvCxnSpPr/>
          <p:nvPr/>
        </p:nvCxnSpPr>
        <p:spPr>
          <a:xfrm rot="10800000" flipH="1">
            <a:off x="300149" y="906092"/>
            <a:ext cx="6065700" cy="17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Picture 2" descr="https://www.disabledsportsusa.org/wp-content/uploads/2016/08/facebook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9" y="12067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disabledsportsusa.org/wp-content/uploads/2020/04/Instagr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9" y="2205964"/>
            <a:ext cx="86201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disabledsportsusa.org/wp-content/uploads/2019/05/twitter_circle_color-512-300x3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" y="3261388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4549" y="1510110"/>
            <a:ext cx="4059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ublic Sans" pitchFamily="2" charset="0"/>
              </a:rPr>
              <a:t>https://www.facebook.com/MoveUnitedSports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636" y="2483081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ublic Sans" pitchFamily="2" charset="0"/>
              </a:rPr>
              <a:t>@</a:t>
            </a:r>
            <a:r>
              <a:rPr lang="en-US" dirty="0" err="1">
                <a:latin typeface="Public Sans" pitchFamily="2" charset="0"/>
              </a:rPr>
              <a:t>moveunitedsport</a:t>
            </a:r>
            <a:endParaRPr lang="en-US" dirty="0">
              <a:latin typeface="Public San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3414" y="4156738"/>
            <a:ext cx="3175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55" dirty="0">
                <a:solidFill>
                  <a:srgbClr val="0069B4"/>
                </a:solidFill>
                <a:latin typeface="Public Sans" panose="020B0604020202020204" charset="0"/>
              </a:rPr>
              <a:t>www.moveunitedsport.org</a:t>
            </a:r>
            <a:endParaRPr lang="en-US" sz="2000" dirty="0">
              <a:solidFill>
                <a:srgbClr val="0069B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8636" y="3557420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ublic Sans" pitchFamily="2" charset="0"/>
              </a:rPr>
              <a:t>@</a:t>
            </a:r>
            <a:r>
              <a:rPr lang="en-US" dirty="0" err="1">
                <a:latin typeface="Public Sans" pitchFamily="2" charset="0"/>
              </a:rPr>
              <a:t>moveunitedsport</a:t>
            </a:r>
            <a:endParaRPr lang="en-US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/>
          <p:nvPr/>
        </p:nvSpPr>
        <p:spPr>
          <a:xfrm>
            <a:off x="545691" y="210683"/>
            <a:ext cx="612061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Meeting Agenda</a:t>
            </a:r>
          </a:p>
        </p:txBody>
      </p:sp>
      <p:cxnSp>
        <p:nvCxnSpPr>
          <p:cNvPr id="237" name="Google Shape;237;p2"/>
          <p:cNvCxnSpPr/>
          <p:nvPr/>
        </p:nvCxnSpPr>
        <p:spPr>
          <a:xfrm rot="10800000" flipH="1">
            <a:off x="600600" y="957575"/>
            <a:ext cx="6065700" cy="17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D6C7AD7-5FED-45C7-8950-0D36C2B1E555}"/>
              </a:ext>
            </a:extLst>
          </p:cNvPr>
          <p:cNvSpPr txBox="1">
            <a:spLocks/>
          </p:cNvSpPr>
          <p:nvPr/>
        </p:nvSpPr>
        <p:spPr>
          <a:xfrm>
            <a:off x="600600" y="995827"/>
            <a:ext cx="6039300" cy="32094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ublic Sans" pitchFamily="2" charset="0"/>
              </a:rPr>
              <a:t>Welcome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Rules and regulations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Review of Competition Quick Tips document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Qualifying standards for Junior Nationals 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Records and results 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General resources</a:t>
            </a:r>
          </a:p>
          <a:p>
            <a:pPr fontAlgn="base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Move United and Competition Committee contact(s)</a:t>
            </a:r>
          </a:p>
        </p:txBody>
      </p:sp>
    </p:spTree>
    <p:extLst>
      <p:ext uri="{BB962C8B-B14F-4D97-AF65-F5344CB8AC3E}">
        <p14:creationId xmlns:p14="http://schemas.microsoft.com/office/powerpoint/2010/main" val="26765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/>
          <p:nvPr/>
        </p:nvSpPr>
        <p:spPr>
          <a:xfrm>
            <a:off x="545691" y="210683"/>
            <a:ext cx="612061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Welcome</a:t>
            </a:r>
          </a:p>
        </p:txBody>
      </p:sp>
      <p:cxnSp>
        <p:nvCxnSpPr>
          <p:cNvPr id="237" name="Google Shape;237;p2"/>
          <p:cNvCxnSpPr/>
          <p:nvPr/>
        </p:nvCxnSpPr>
        <p:spPr>
          <a:xfrm rot="10800000" flipH="1">
            <a:off x="600600" y="957575"/>
            <a:ext cx="6065700" cy="17700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D6C7AD7-5FED-45C7-8950-0D36C2B1E555}"/>
              </a:ext>
            </a:extLst>
          </p:cNvPr>
          <p:cNvSpPr txBox="1">
            <a:spLocks/>
          </p:cNvSpPr>
          <p:nvPr/>
        </p:nvSpPr>
        <p:spPr>
          <a:xfrm>
            <a:off x="600600" y="995827"/>
            <a:ext cx="6039300" cy="32094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Adaptive Track and Field USA (ATFUSA) is the track and field arm of Move United.  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</a:br>
            <a:endParaRPr lang="en-US" sz="18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  <a:p>
            <a:pPr fontAlgn="base">
              <a:spcBef>
                <a:spcPts val="0"/>
              </a:spcBef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All track and field  information is available at the ATFUSA website at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hlinkClick r:id="rId4"/>
              </a:rPr>
              <a:t>www.ATFUSA.org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  <a:t> 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</a:rPr>
            </a:br>
            <a:endParaRPr lang="en-US" sz="1800" dirty="0">
              <a:solidFill>
                <a:schemeClr val="bg2">
                  <a:lumMod val="50000"/>
                </a:schemeClr>
              </a:solidFill>
              <a:latin typeface="Public San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50" y="2443794"/>
            <a:ext cx="2745450" cy="23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Rules and regulations</a:t>
            </a:r>
            <a:endParaRPr sz="32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6095D-151C-4FD4-AE17-6060F2CEEC34}"/>
              </a:ext>
            </a:extLst>
          </p:cNvPr>
          <p:cNvSpPr txBox="1"/>
          <p:nvPr/>
        </p:nvSpPr>
        <p:spPr>
          <a:xfrm>
            <a:off x="600601" y="1067171"/>
            <a:ext cx="6065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ublic Sans" pitchFamily="2" charset="0"/>
              </a:rPr>
              <a:t>World Para 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Operates under the rules of World Athletics (WA) and modifies the rules for para athletes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WPA sets the rules for the U17, U20, and Open age groups</a:t>
            </a:r>
          </a:p>
          <a:p>
            <a:endParaRPr lang="en-US" sz="1600" dirty="0">
              <a:latin typeface="Public Sans" pitchFamily="2" charset="0"/>
            </a:endParaRPr>
          </a:p>
          <a:p>
            <a:r>
              <a:rPr lang="en-US" sz="1600" dirty="0">
                <a:latin typeface="Public Sans" pitchFamily="2" charset="0"/>
              </a:rPr>
              <a:t>ATFUSA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Sets the rule exceptions for the ATFUSA Junior and Master age groups (Futures, U11, U14, U23, M35, M50, M60)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Access to these rules are available at:</a:t>
            </a:r>
            <a:br>
              <a:rPr lang="en-US" sz="1600" dirty="0">
                <a:latin typeface="Public Sans" pitchFamily="2" charset="0"/>
              </a:rPr>
            </a:br>
            <a:r>
              <a:rPr lang="en-US" sz="1600" dirty="0">
                <a:latin typeface="Public Sans" pitchFamily="2" charset="0"/>
                <a:hlinkClick r:id="rId4"/>
              </a:rPr>
              <a:t>http://atfusa.org/RULES/RULES.htm</a:t>
            </a:r>
            <a:r>
              <a:rPr lang="en-US" sz="1600" dirty="0">
                <a:latin typeface="Public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27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Rules and regulations</a:t>
            </a:r>
            <a:endParaRPr sz="32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6095D-151C-4FD4-AE17-6060F2CEEC34}"/>
              </a:ext>
            </a:extLst>
          </p:cNvPr>
          <p:cNvSpPr txBox="1"/>
          <p:nvPr/>
        </p:nvSpPr>
        <p:spPr>
          <a:xfrm>
            <a:off x="600601" y="1067171"/>
            <a:ext cx="6065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ublic Sans" pitchFamily="2" charset="0"/>
              </a:rPr>
              <a:t>U.S. Paralympics Track and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National Governing Body (NGB) of para track and field in the U.S.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Does not set any rules or regulations for the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ublic Sans" pitchFamily="2" charset="0"/>
            </a:endParaRPr>
          </a:p>
          <a:p>
            <a:r>
              <a:rPr lang="en-US" sz="1600" dirty="0">
                <a:latin typeface="Public Sans" pitchFamily="2" charset="0"/>
              </a:rPr>
              <a:t>USA Track and Field USA (USATF)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NGB of able-bodied track and field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Certifies national officials in the sport </a:t>
            </a:r>
          </a:p>
        </p:txBody>
      </p:sp>
    </p:spTree>
    <p:extLst>
      <p:ext uri="{BB962C8B-B14F-4D97-AF65-F5344CB8AC3E}">
        <p14:creationId xmlns:p14="http://schemas.microsoft.com/office/powerpoint/2010/main" val="19829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7" name="Google Shape;77;p14">
            <a:extLst>
              <a:ext uri="{FF2B5EF4-FFF2-40B4-BE49-F238E27FC236}">
                <a16:creationId xmlns:a16="http://schemas.microsoft.com/office/drawing/2014/main" id="{2D7134DD-44A6-4026-8326-8F8D43AA0A58}"/>
              </a:ext>
            </a:extLst>
          </p:cNvPr>
          <p:cNvSpPr txBox="1"/>
          <p:nvPr/>
        </p:nvSpPr>
        <p:spPr>
          <a:xfrm>
            <a:off x="427703" y="420216"/>
            <a:ext cx="6859897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SPECIFIC MEET GUIDANCE</a:t>
            </a:r>
            <a:endParaRPr sz="32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46437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600599" y="0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Junior Nationals Qualifying Standards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58FF8-3339-4FE6-8351-2BC89D26DB59}"/>
              </a:ext>
            </a:extLst>
          </p:cNvPr>
          <p:cNvSpPr txBox="1"/>
          <p:nvPr/>
        </p:nvSpPr>
        <p:spPr>
          <a:xfrm>
            <a:off x="600599" y="1078794"/>
            <a:ext cx="60657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 pitchFamily="2" charset="0"/>
              </a:rPr>
              <a:t>Standards to attend Junior Nationals are set based on the sex, age group, and classification of the athlete.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 pitchFamily="2" charset="0"/>
              </a:rPr>
              <a:t>Standards can be met any time from August 1</a:t>
            </a:r>
            <a:r>
              <a:rPr lang="en-US" sz="1800" baseline="30000" dirty="0">
                <a:latin typeface="Public Sans" pitchFamily="2" charset="0"/>
              </a:rPr>
              <a:t>st</a:t>
            </a:r>
            <a:r>
              <a:rPr lang="en-US" sz="1800" dirty="0">
                <a:latin typeface="Public Sans" pitchFamily="2" charset="0"/>
              </a:rPr>
              <a:t> of the year prior to competition through the close of Junior Nationals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 pitchFamily="2" charset="0"/>
              </a:rPr>
              <a:t>Standards can be attained at a Move United Level 2 or Level 3 meet or at a high school, college, or USATF meet.</a:t>
            </a:r>
          </a:p>
          <a:p>
            <a:endParaRPr lang="en-US" sz="1600" dirty="0"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Qualifying Standards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58FF8-3339-4FE6-8351-2BC89D26DB59}"/>
              </a:ext>
            </a:extLst>
          </p:cNvPr>
          <p:cNvSpPr txBox="1"/>
          <p:nvPr/>
        </p:nvSpPr>
        <p:spPr>
          <a:xfrm>
            <a:off x="600599" y="1054518"/>
            <a:ext cx="60657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ublic Sans" pitchFamily="2" charset="0"/>
              </a:rPr>
              <a:t>There are “A” and “B”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An athlete must have at least one “A” standard in track to participate in track events and at least one “A” standard in field to participate in field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ublic Sans" pitchFamily="2" charset="0"/>
              </a:rPr>
              <a:t>If an athlete has meets the above “A” standard requirements then the athlete can enter other track or field events with a “B” standard.</a:t>
            </a:r>
          </a:p>
          <a:p>
            <a:endParaRPr lang="en-US" sz="1600" dirty="0">
              <a:latin typeface="Public Sans" pitchFamily="2" charset="0"/>
            </a:endParaRPr>
          </a:p>
          <a:p>
            <a:r>
              <a:rPr lang="en-US" sz="1600" dirty="0">
                <a:latin typeface="Public Sans" pitchFamily="2" charset="0"/>
              </a:rPr>
              <a:t>Standards can be found at 2 locations on the ATFUSA Website: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ublic Sans" pitchFamily="2" charset="0"/>
                <a:hlinkClick r:id="rId4"/>
              </a:rPr>
              <a:t>http://atfusa.org/STANDARDS/STANDARD.htm</a:t>
            </a:r>
            <a:r>
              <a:rPr lang="en-US" dirty="0">
                <a:latin typeface="Public Sans" pitchFamily="2" charset="0"/>
              </a:rPr>
              <a:t>        &lt;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ublic Sans" pitchFamily="2" charset="0"/>
                <a:hlinkClick r:id="rId5"/>
              </a:rPr>
              <a:t>http://atfusa.org/REPORTS/REPORT1.htm</a:t>
            </a:r>
            <a:r>
              <a:rPr lang="en-US" dirty="0">
                <a:latin typeface="Public Sans" pitchFamily="2" charset="0"/>
              </a:rPr>
              <a:t>  	&lt;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ga685c7136b_0_0"/>
          <p:cNvCxnSpPr/>
          <p:nvPr/>
        </p:nvCxnSpPr>
        <p:spPr>
          <a:xfrm rot="10800000" flipH="1">
            <a:off x="600600" y="1030110"/>
            <a:ext cx="6065775" cy="17775"/>
          </a:xfrm>
          <a:prstGeom prst="straightConnector1">
            <a:avLst/>
          </a:prstGeom>
          <a:noFill/>
          <a:ln w="28575" cap="flat" cmpd="sng">
            <a:solidFill>
              <a:srgbClr val="ED4E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ga685c713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4" y="4148675"/>
            <a:ext cx="1512697" cy="7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4"/>
          <p:cNvSpPr txBox="1"/>
          <p:nvPr/>
        </p:nvSpPr>
        <p:spPr>
          <a:xfrm>
            <a:off x="506550" y="267816"/>
            <a:ext cx="6628650" cy="6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Redefined Sans" pitchFamily="50" charset="0"/>
                <a:ea typeface="Public Sans"/>
                <a:cs typeface="Public Sans"/>
                <a:sym typeface="Public Sans"/>
              </a:rPr>
              <a:t>results</a:t>
            </a:r>
            <a:endParaRPr sz="3000" b="1" dirty="0">
              <a:latin typeface="Redefined Sans" pitchFamily="50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764C5-BF57-48D9-AC83-CBA01452F367}"/>
              </a:ext>
            </a:extLst>
          </p:cNvPr>
          <p:cNvSpPr txBox="1"/>
          <p:nvPr/>
        </p:nvSpPr>
        <p:spPr>
          <a:xfrm>
            <a:off x="700548" y="1054513"/>
            <a:ext cx="60657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ublic Sans" pitchFamily="2" charset="0"/>
              </a:rPr>
              <a:t>All Move United sanctioned Level 2 or Level 3 event results will automatically be uploaded to the ATFUSA website results database.</a:t>
            </a:r>
            <a:br>
              <a:rPr lang="en-US" sz="1600" dirty="0">
                <a:latin typeface="Public Sans" pitchFamily="2" charset="0"/>
              </a:rPr>
            </a:br>
            <a:r>
              <a:rPr lang="en-US" sz="1600" dirty="0">
                <a:latin typeface="Public Sans" pitchFamily="2" charset="0"/>
                <a:hlinkClick r:id="rId4"/>
              </a:rPr>
              <a:t>http://atfusa.org/REPORTS/REPORT1.htm</a:t>
            </a:r>
            <a:r>
              <a:rPr lang="en-US" sz="1600" dirty="0">
                <a:latin typeface="Public Sans" pitchFamily="2" charset="0"/>
              </a:rPr>
              <a:t> </a:t>
            </a:r>
          </a:p>
          <a:p>
            <a:endParaRPr lang="en-US" sz="1600" dirty="0">
              <a:latin typeface="Public Sans" pitchFamily="2" charset="0"/>
            </a:endParaRPr>
          </a:p>
          <a:p>
            <a:r>
              <a:rPr lang="en-US" sz="1600" dirty="0">
                <a:latin typeface="Public Sans" pitchFamily="2" charset="0"/>
              </a:rPr>
              <a:t>Any athlete results achieved at any other approved meet (High School, College, USATF, etc.) must be sent to ATFUSA with a Proof of Performance form signed by the meet Referee.  </a:t>
            </a:r>
            <a:br>
              <a:rPr lang="en-US" sz="1600" dirty="0">
                <a:latin typeface="Public Sans" pitchFamily="2" charset="0"/>
              </a:rPr>
            </a:br>
            <a:r>
              <a:rPr lang="en-US" sz="1600" dirty="0">
                <a:latin typeface="Public Sans" pitchFamily="2" charset="0"/>
                <a:hlinkClick r:id="rId5"/>
              </a:rPr>
              <a:t>http://atfusa.org/FORMS/FORMS.htm</a:t>
            </a:r>
            <a:r>
              <a:rPr lang="en-US" sz="1600" dirty="0">
                <a:latin typeface="Public Sans" pitchFamily="2" charset="0"/>
              </a:rPr>
              <a:t> </a:t>
            </a:r>
          </a:p>
          <a:p>
            <a:endParaRPr lang="en-US" sz="1600" dirty="0">
              <a:latin typeface="Public Sans" pitchFamily="2" charset="0"/>
            </a:endParaRPr>
          </a:p>
          <a:p>
            <a:r>
              <a:rPr lang="en-US" sz="1600" dirty="0">
                <a:latin typeface="Public Sans" pitchFamily="2" charset="0"/>
              </a:rPr>
              <a:t>New technology coming in early 2021 that will allow athletes to chart their results over time and to compare their results to Junior Nationals and U.S. Paralympic standards</a:t>
            </a:r>
          </a:p>
          <a:p>
            <a:endParaRPr lang="en-US" dirty="0">
              <a:latin typeface="Public San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140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FFFFFF"/>
      </a:dk1>
      <a:lt1>
        <a:srgbClr val="FFFFFF"/>
      </a:lt1>
      <a:dk2>
        <a:srgbClr val="434343"/>
      </a:dk2>
      <a:lt2>
        <a:srgbClr val="999999"/>
      </a:lt2>
      <a:accent1>
        <a:srgbClr val="0376B6"/>
      </a:accent1>
      <a:accent2>
        <a:srgbClr val="C5171D"/>
      </a:accent2>
      <a:accent3>
        <a:srgbClr val="C5171D"/>
      </a:accent3>
      <a:accent4>
        <a:srgbClr val="036AB6"/>
      </a:accent4>
      <a:accent5>
        <a:srgbClr val="00ABE7"/>
      </a:accent5>
      <a:accent6>
        <a:srgbClr val="00ABE7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11576</TotalTime>
  <Words>983</Words>
  <Application>Microsoft Office PowerPoint</Application>
  <PresentationFormat>On-screen Show (16:9)</PresentationFormat>
  <Paragraphs>106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Redefined Sans</vt:lpstr>
      <vt:lpstr>Public Sans</vt:lpstr>
      <vt:lpstr>Roboto</vt:lpstr>
      <vt:lpstr>Calibri</vt:lpstr>
      <vt:lpstr>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Jagodzinski</dc:creator>
  <cp:lastModifiedBy>Phil Galli</cp:lastModifiedBy>
  <cp:revision>116</cp:revision>
  <cp:lastPrinted>2020-11-02T16:48:47Z</cp:lastPrinted>
  <dcterms:modified xsi:type="dcterms:W3CDTF">2021-01-05T18:57:49Z</dcterms:modified>
</cp:coreProperties>
</file>