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0" r:id="rId3"/>
    <p:sldId id="261" r:id="rId4"/>
    <p:sldId id="259" r:id="rId5"/>
    <p:sldId id="262" r:id="rId6"/>
    <p:sldId id="264" r:id="rId7"/>
    <p:sldId id="263" r:id="rId8"/>
    <p:sldId id="265" r:id="rId9"/>
    <p:sldId id="266" r:id="rId10"/>
    <p:sldId id="267" r:id="rId11"/>
    <p:sldId id="268" r:id="rId12"/>
    <p:sldId id="269" r:id="rId13"/>
    <p:sldId id="270" r:id="rId14"/>
    <p:sldId id="271" r:id="rId15"/>
    <p:sldId id="281" r:id="rId16"/>
    <p:sldId id="282" r:id="rId17"/>
    <p:sldId id="283" r:id="rId18"/>
    <p:sldId id="284" r:id="rId19"/>
    <p:sldId id="286" r:id="rId20"/>
    <p:sldId id="287" r:id="rId21"/>
    <p:sldId id="274" r:id="rId22"/>
    <p:sldId id="275" r:id="rId23"/>
    <p:sldId id="278" r:id="rId24"/>
    <p:sldId id="276" r:id="rId25"/>
    <p:sldId id="280" r:id="rId26"/>
    <p:sldId id="277" r:id="rId27"/>
    <p:sldId id="285" r:id="rId28"/>
    <p:sldId id="28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07"/>
    <p:restoredTop sz="96301"/>
  </p:normalViewPr>
  <p:slideViewPr>
    <p:cSldViewPr snapToGrid="0">
      <p:cViewPr varScale="1">
        <p:scale>
          <a:sx n="123" d="100"/>
          <a:sy n="123" d="100"/>
        </p:scale>
        <p:origin x="12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A1E88D-B1A9-2C4E-B347-73D7124C960D}" type="datetimeFigureOut">
              <a:rPr lang="en-US" smtClean="0"/>
              <a:t>10/25/26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BA3AAE-D106-CD4A-8359-A4BA668A6BBB}" type="slidenum">
              <a:rPr lang="en-US" smtClean="0"/>
              <a:t>‹#›</a:t>
            </a:fld>
            <a:endParaRPr lang="en-US"/>
          </a:p>
        </p:txBody>
      </p:sp>
    </p:spTree>
    <p:extLst>
      <p:ext uri="{BB962C8B-B14F-4D97-AF65-F5344CB8AC3E}">
        <p14:creationId xmlns:p14="http://schemas.microsoft.com/office/powerpoint/2010/main" val="1916230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cNQgaIi6-LU"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BA3AAE-D106-CD4A-8359-A4BA668A6BBB}" type="slidenum">
              <a:rPr lang="en-US" smtClean="0"/>
              <a:t>1</a:t>
            </a:fld>
            <a:endParaRPr lang="en-US"/>
          </a:p>
        </p:txBody>
      </p:sp>
    </p:spTree>
    <p:extLst>
      <p:ext uri="{BB962C8B-B14F-4D97-AF65-F5344CB8AC3E}">
        <p14:creationId xmlns:p14="http://schemas.microsoft.com/office/powerpoint/2010/main" val="4144824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F31F-2DA3-6BC0-A63F-A6E75F6B5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BB538-7E76-3688-A563-76B1DBF7A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235DA-C6C8-F651-452F-417727549632}"/>
              </a:ext>
            </a:extLst>
          </p:cNvPr>
          <p:cNvSpPr>
            <a:spLocks noGrp="1"/>
          </p:cNvSpPr>
          <p:nvPr>
            <p:ph type="body" idx="1"/>
          </p:nvPr>
        </p:nvSpPr>
        <p:spPr/>
        <p:txBody>
          <a:bodyPr/>
          <a:lstStyle/>
          <a:p>
            <a:r>
              <a:rPr lang="en-US" dirty="0"/>
              <a:t>Often confusing, and this just clarifies </a:t>
            </a:r>
          </a:p>
        </p:txBody>
      </p:sp>
      <p:sp>
        <p:nvSpPr>
          <p:cNvPr id="4" name="Slide Number Placeholder 3">
            <a:extLst>
              <a:ext uri="{FF2B5EF4-FFF2-40B4-BE49-F238E27FC236}">
                <a16:creationId xmlns:a16="http://schemas.microsoft.com/office/drawing/2014/main" id="{0C4622F3-E0E7-84E4-0C08-611D2F2BB049}"/>
              </a:ext>
            </a:extLst>
          </p:cNvPr>
          <p:cNvSpPr>
            <a:spLocks noGrp="1"/>
          </p:cNvSpPr>
          <p:nvPr>
            <p:ph type="sldNum" sz="quarter" idx="5"/>
          </p:nvPr>
        </p:nvSpPr>
        <p:spPr/>
        <p:txBody>
          <a:bodyPr/>
          <a:lstStyle/>
          <a:p>
            <a:fld id="{10BA3AAE-D106-CD4A-8359-A4BA668A6BBB}" type="slidenum">
              <a:rPr lang="en-US" smtClean="0"/>
              <a:t>2</a:t>
            </a:fld>
            <a:endParaRPr lang="en-US"/>
          </a:p>
        </p:txBody>
      </p:sp>
    </p:spTree>
    <p:extLst>
      <p:ext uri="{BB962C8B-B14F-4D97-AF65-F5344CB8AC3E}">
        <p14:creationId xmlns:p14="http://schemas.microsoft.com/office/powerpoint/2010/main" val="247601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CF84F-E591-7923-20D5-C42155D1A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B04944-186C-9B4E-4586-32FFA09F9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494E9-CC6F-352F-0211-969193C6667F}"/>
              </a:ext>
            </a:extLst>
          </p:cNvPr>
          <p:cNvSpPr>
            <a:spLocks noGrp="1"/>
          </p:cNvSpPr>
          <p:nvPr>
            <p:ph type="body" idx="1"/>
          </p:nvPr>
        </p:nvSpPr>
        <p:spPr/>
        <p:txBody>
          <a:bodyPr/>
          <a:lstStyle/>
          <a:p>
            <a:r>
              <a:rPr lang="en-US" dirty="0"/>
              <a:t>Often confusing, and this just clarifies </a:t>
            </a:r>
          </a:p>
        </p:txBody>
      </p:sp>
      <p:sp>
        <p:nvSpPr>
          <p:cNvPr id="4" name="Slide Number Placeholder 3">
            <a:extLst>
              <a:ext uri="{FF2B5EF4-FFF2-40B4-BE49-F238E27FC236}">
                <a16:creationId xmlns:a16="http://schemas.microsoft.com/office/drawing/2014/main" id="{585D7D09-6A36-6E0E-DD53-0D817169D99D}"/>
              </a:ext>
            </a:extLst>
          </p:cNvPr>
          <p:cNvSpPr>
            <a:spLocks noGrp="1"/>
          </p:cNvSpPr>
          <p:nvPr>
            <p:ph type="sldNum" sz="quarter" idx="5"/>
          </p:nvPr>
        </p:nvSpPr>
        <p:spPr/>
        <p:txBody>
          <a:bodyPr/>
          <a:lstStyle/>
          <a:p>
            <a:fld id="{10BA3AAE-D106-CD4A-8359-A4BA668A6BBB}" type="slidenum">
              <a:rPr lang="en-US" smtClean="0"/>
              <a:t>3</a:t>
            </a:fld>
            <a:endParaRPr lang="en-US"/>
          </a:p>
        </p:txBody>
      </p:sp>
    </p:spTree>
    <p:extLst>
      <p:ext uri="{BB962C8B-B14F-4D97-AF65-F5344CB8AC3E}">
        <p14:creationId xmlns:p14="http://schemas.microsoft.com/office/powerpoint/2010/main" val="3902306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3EDB1-D10A-B982-B050-1496890FD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5AD71-EC29-5585-F058-44208E84F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BCEE8-1E0E-C740-95A1-399CFB6DE3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111985-A359-5C9B-056D-BFA605811FF9}"/>
              </a:ext>
            </a:extLst>
          </p:cNvPr>
          <p:cNvSpPr>
            <a:spLocks noGrp="1"/>
          </p:cNvSpPr>
          <p:nvPr>
            <p:ph type="sldNum" sz="quarter" idx="5"/>
          </p:nvPr>
        </p:nvSpPr>
        <p:spPr/>
        <p:txBody>
          <a:bodyPr/>
          <a:lstStyle/>
          <a:p>
            <a:fld id="{10BA3AAE-D106-CD4A-8359-A4BA668A6BBB}" type="slidenum">
              <a:rPr lang="en-US" smtClean="0"/>
              <a:t>4</a:t>
            </a:fld>
            <a:endParaRPr lang="en-US"/>
          </a:p>
        </p:txBody>
      </p:sp>
    </p:spTree>
    <p:extLst>
      <p:ext uri="{BB962C8B-B14F-4D97-AF65-F5344CB8AC3E}">
        <p14:creationId xmlns:p14="http://schemas.microsoft.com/office/powerpoint/2010/main" val="2558124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68B9-7164-96AB-65EE-CDCDA0803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6807D-E997-AFF4-45F1-C4B9D3748E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EACC4-853C-E9DB-5C4E-C56441F317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91ED6-FC5E-D679-7B1E-C09E75C2D82B}"/>
              </a:ext>
            </a:extLst>
          </p:cNvPr>
          <p:cNvSpPr>
            <a:spLocks noGrp="1"/>
          </p:cNvSpPr>
          <p:nvPr>
            <p:ph type="sldNum" sz="quarter" idx="5"/>
          </p:nvPr>
        </p:nvSpPr>
        <p:spPr/>
        <p:txBody>
          <a:bodyPr/>
          <a:lstStyle/>
          <a:p>
            <a:fld id="{10BA3AAE-D106-CD4A-8359-A4BA668A6BBB}" type="slidenum">
              <a:rPr lang="en-US" smtClean="0"/>
              <a:t>5</a:t>
            </a:fld>
            <a:endParaRPr lang="en-US"/>
          </a:p>
        </p:txBody>
      </p:sp>
    </p:spTree>
    <p:extLst>
      <p:ext uri="{BB962C8B-B14F-4D97-AF65-F5344CB8AC3E}">
        <p14:creationId xmlns:p14="http://schemas.microsoft.com/office/powerpoint/2010/main" val="4134185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2DE4-4B57-E517-AA32-C60B3739A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11DB4-CA52-733E-F5E6-344D0F0D6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B49CA-3AF8-A352-A3A4-3479BDD4E6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522A56-36D8-21BF-06EE-EB915E69D0A0}"/>
              </a:ext>
            </a:extLst>
          </p:cNvPr>
          <p:cNvSpPr>
            <a:spLocks noGrp="1"/>
          </p:cNvSpPr>
          <p:nvPr>
            <p:ph type="sldNum" sz="quarter" idx="5"/>
          </p:nvPr>
        </p:nvSpPr>
        <p:spPr/>
        <p:txBody>
          <a:bodyPr/>
          <a:lstStyle/>
          <a:p>
            <a:fld id="{10BA3AAE-D106-CD4A-8359-A4BA668A6BBB}" type="slidenum">
              <a:rPr lang="en-US" smtClean="0"/>
              <a:t>6</a:t>
            </a:fld>
            <a:endParaRPr lang="en-US"/>
          </a:p>
        </p:txBody>
      </p:sp>
    </p:spTree>
    <p:extLst>
      <p:ext uri="{BB962C8B-B14F-4D97-AF65-F5344CB8AC3E}">
        <p14:creationId xmlns:p14="http://schemas.microsoft.com/office/powerpoint/2010/main" val="1652052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531D-822F-EAF1-8266-173DCCD03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57B41-00F0-050B-915E-6EBC065F9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C94CB-8DD5-6262-BA15-E8980EE104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A5B81E-42AA-A968-79CD-212D94A343CA}"/>
              </a:ext>
            </a:extLst>
          </p:cNvPr>
          <p:cNvSpPr>
            <a:spLocks noGrp="1"/>
          </p:cNvSpPr>
          <p:nvPr>
            <p:ph type="sldNum" sz="quarter" idx="5"/>
          </p:nvPr>
        </p:nvSpPr>
        <p:spPr/>
        <p:txBody>
          <a:bodyPr/>
          <a:lstStyle/>
          <a:p>
            <a:fld id="{10BA3AAE-D106-CD4A-8359-A4BA668A6BBB}" type="slidenum">
              <a:rPr lang="en-US" smtClean="0"/>
              <a:t>7</a:t>
            </a:fld>
            <a:endParaRPr lang="en-US"/>
          </a:p>
        </p:txBody>
      </p:sp>
    </p:spTree>
    <p:extLst>
      <p:ext uri="{BB962C8B-B14F-4D97-AF65-F5344CB8AC3E}">
        <p14:creationId xmlns:p14="http://schemas.microsoft.com/office/powerpoint/2010/main" val="4126060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2BD6C-F7C6-B8AD-ED31-0D03A209B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69F93-6351-D970-5C0C-A8BAAACCB3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16CCB2-D30B-04E2-413A-09C01B1B09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A98592-466B-0E82-FCD3-FCCA3C3F31AB}"/>
              </a:ext>
            </a:extLst>
          </p:cNvPr>
          <p:cNvSpPr>
            <a:spLocks noGrp="1"/>
          </p:cNvSpPr>
          <p:nvPr>
            <p:ph type="sldNum" sz="quarter" idx="5"/>
          </p:nvPr>
        </p:nvSpPr>
        <p:spPr/>
        <p:txBody>
          <a:bodyPr/>
          <a:lstStyle/>
          <a:p>
            <a:fld id="{10BA3AAE-D106-CD4A-8359-A4BA668A6BBB}" type="slidenum">
              <a:rPr lang="en-US" smtClean="0"/>
              <a:t>8</a:t>
            </a:fld>
            <a:endParaRPr lang="en-US"/>
          </a:p>
        </p:txBody>
      </p:sp>
    </p:spTree>
    <p:extLst>
      <p:ext uri="{BB962C8B-B14F-4D97-AF65-F5344CB8AC3E}">
        <p14:creationId xmlns:p14="http://schemas.microsoft.com/office/powerpoint/2010/main" val="1658224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98F15-13AA-37BA-DB4A-1D99EA961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38655-D604-C92E-64C1-AC3CB5261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BAE0C4-E3F8-57E8-44E0-0F0D9B18D1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C70AF1-715A-FBD9-5DF0-90EA904F1A7F}"/>
              </a:ext>
            </a:extLst>
          </p:cNvPr>
          <p:cNvSpPr>
            <a:spLocks noGrp="1"/>
          </p:cNvSpPr>
          <p:nvPr>
            <p:ph type="sldNum" sz="quarter" idx="5"/>
          </p:nvPr>
        </p:nvSpPr>
        <p:spPr/>
        <p:txBody>
          <a:bodyPr/>
          <a:lstStyle/>
          <a:p>
            <a:fld id="{10BA3AAE-D106-CD4A-8359-A4BA668A6BBB}" type="slidenum">
              <a:rPr lang="en-US" smtClean="0"/>
              <a:t>9</a:t>
            </a:fld>
            <a:endParaRPr lang="en-US"/>
          </a:p>
        </p:txBody>
      </p:sp>
    </p:spTree>
    <p:extLst>
      <p:ext uri="{BB962C8B-B14F-4D97-AF65-F5344CB8AC3E}">
        <p14:creationId xmlns:p14="http://schemas.microsoft.com/office/powerpoint/2010/main" val="1327312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CBF1-EAC7-CB2A-B209-C5BDB54B6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4EB1E-68C6-516F-E647-4DD2DD3D5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2A11D-A476-5797-7073-4318C2528D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A54C4E-A192-1C47-A7CD-C2EDF29C7040}"/>
              </a:ext>
            </a:extLst>
          </p:cNvPr>
          <p:cNvSpPr>
            <a:spLocks noGrp="1"/>
          </p:cNvSpPr>
          <p:nvPr>
            <p:ph type="sldNum" sz="quarter" idx="5"/>
          </p:nvPr>
        </p:nvSpPr>
        <p:spPr/>
        <p:txBody>
          <a:bodyPr/>
          <a:lstStyle/>
          <a:p>
            <a:fld id="{10BA3AAE-D106-CD4A-8359-A4BA668A6BBB}" type="slidenum">
              <a:rPr lang="en-US" smtClean="0"/>
              <a:t>10</a:t>
            </a:fld>
            <a:endParaRPr lang="en-US"/>
          </a:p>
        </p:txBody>
      </p:sp>
    </p:spTree>
    <p:extLst>
      <p:ext uri="{BB962C8B-B14F-4D97-AF65-F5344CB8AC3E}">
        <p14:creationId xmlns:p14="http://schemas.microsoft.com/office/powerpoint/2010/main" val="3113670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7B02A-8E3C-B376-4B27-B81E95FFA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7DB28-22AA-C12D-2184-7B96B94E78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27CCB-8DB2-11B7-62CC-E3C6A4F058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25E537-3534-8243-A810-77ECF02044C3}"/>
              </a:ext>
            </a:extLst>
          </p:cNvPr>
          <p:cNvSpPr>
            <a:spLocks noGrp="1"/>
          </p:cNvSpPr>
          <p:nvPr>
            <p:ph type="sldNum" sz="quarter" idx="5"/>
          </p:nvPr>
        </p:nvSpPr>
        <p:spPr/>
        <p:txBody>
          <a:bodyPr/>
          <a:lstStyle/>
          <a:p>
            <a:fld id="{10BA3AAE-D106-CD4A-8359-A4BA668A6BBB}" type="slidenum">
              <a:rPr lang="en-US" smtClean="0"/>
              <a:t>11</a:t>
            </a:fld>
            <a:endParaRPr lang="en-US"/>
          </a:p>
        </p:txBody>
      </p:sp>
    </p:spTree>
    <p:extLst>
      <p:ext uri="{BB962C8B-B14F-4D97-AF65-F5344CB8AC3E}">
        <p14:creationId xmlns:p14="http://schemas.microsoft.com/office/powerpoint/2010/main" val="228421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640AA-24AB-2450-AE7C-7BA5D19C8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963ED-3E40-64B3-42F3-00905B1B3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5BE51-30A7-444E-F7CF-91C71A8B69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65BA79-988E-39F5-C328-B34578633E88}"/>
              </a:ext>
            </a:extLst>
          </p:cNvPr>
          <p:cNvSpPr>
            <a:spLocks noGrp="1"/>
          </p:cNvSpPr>
          <p:nvPr>
            <p:ph type="sldNum" sz="quarter" idx="5"/>
          </p:nvPr>
        </p:nvSpPr>
        <p:spPr/>
        <p:txBody>
          <a:bodyPr/>
          <a:lstStyle/>
          <a:p>
            <a:fld id="{10BA3AAE-D106-CD4A-8359-A4BA668A6BBB}" type="slidenum">
              <a:rPr lang="en-US" smtClean="0"/>
              <a:t>12</a:t>
            </a:fld>
            <a:endParaRPr lang="en-US"/>
          </a:p>
        </p:txBody>
      </p:sp>
    </p:spTree>
    <p:extLst>
      <p:ext uri="{BB962C8B-B14F-4D97-AF65-F5344CB8AC3E}">
        <p14:creationId xmlns:p14="http://schemas.microsoft.com/office/powerpoint/2010/main" val="304966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0FF35-08E3-9DCA-3EBA-5E7570A81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9E415-EE6D-53EF-521B-7E631ADA6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20A37-BCCF-A057-6A13-95C45DA9F1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E87962-43A2-7D69-7347-8605D0D6977A}"/>
              </a:ext>
            </a:extLst>
          </p:cNvPr>
          <p:cNvSpPr>
            <a:spLocks noGrp="1"/>
          </p:cNvSpPr>
          <p:nvPr>
            <p:ph type="sldNum" sz="quarter" idx="5"/>
          </p:nvPr>
        </p:nvSpPr>
        <p:spPr/>
        <p:txBody>
          <a:bodyPr/>
          <a:lstStyle/>
          <a:p>
            <a:fld id="{10BA3AAE-D106-CD4A-8359-A4BA668A6BBB}" type="slidenum">
              <a:rPr lang="en-US" smtClean="0"/>
              <a:t>13</a:t>
            </a:fld>
            <a:endParaRPr lang="en-US"/>
          </a:p>
        </p:txBody>
      </p:sp>
    </p:spTree>
    <p:extLst>
      <p:ext uri="{BB962C8B-B14F-4D97-AF65-F5344CB8AC3E}">
        <p14:creationId xmlns:p14="http://schemas.microsoft.com/office/powerpoint/2010/main" val="1164317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6C965-962C-D868-A5A8-18CDA33B1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5F729-2574-834F-FA1E-AF5546689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046C9-979A-8CEB-24AA-BA4B3C2B25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0EC4EC-CABC-DBE5-65C3-C4345A2349D2}"/>
              </a:ext>
            </a:extLst>
          </p:cNvPr>
          <p:cNvSpPr>
            <a:spLocks noGrp="1"/>
          </p:cNvSpPr>
          <p:nvPr>
            <p:ph type="sldNum" sz="quarter" idx="5"/>
          </p:nvPr>
        </p:nvSpPr>
        <p:spPr/>
        <p:txBody>
          <a:bodyPr/>
          <a:lstStyle/>
          <a:p>
            <a:fld id="{10BA3AAE-D106-CD4A-8359-A4BA668A6BBB}" type="slidenum">
              <a:rPr lang="en-US" smtClean="0"/>
              <a:t>14</a:t>
            </a:fld>
            <a:endParaRPr lang="en-US"/>
          </a:p>
        </p:txBody>
      </p:sp>
    </p:spTree>
    <p:extLst>
      <p:ext uri="{BB962C8B-B14F-4D97-AF65-F5344CB8AC3E}">
        <p14:creationId xmlns:p14="http://schemas.microsoft.com/office/powerpoint/2010/main" val="1574286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C2C63-32C6-3CD5-4007-2FEB72541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2DDB1-7DDB-11D3-5992-3D5DBA36E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A1F86-2E00-C652-1403-62B073C27B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17CB4E-E7B7-8D74-2F48-0BAE040690C1}"/>
              </a:ext>
            </a:extLst>
          </p:cNvPr>
          <p:cNvSpPr>
            <a:spLocks noGrp="1"/>
          </p:cNvSpPr>
          <p:nvPr>
            <p:ph type="sldNum" sz="quarter" idx="5"/>
          </p:nvPr>
        </p:nvSpPr>
        <p:spPr/>
        <p:txBody>
          <a:bodyPr/>
          <a:lstStyle/>
          <a:p>
            <a:fld id="{10BA3AAE-D106-CD4A-8359-A4BA668A6BBB}" type="slidenum">
              <a:rPr lang="en-US" smtClean="0"/>
              <a:t>15</a:t>
            </a:fld>
            <a:endParaRPr lang="en-US"/>
          </a:p>
        </p:txBody>
      </p:sp>
    </p:spTree>
    <p:extLst>
      <p:ext uri="{BB962C8B-B14F-4D97-AF65-F5344CB8AC3E}">
        <p14:creationId xmlns:p14="http://schemas.microsoft.com/office/powerpoint/2010/main" val="3337847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3EC-109B-37B4-E606-5110E02FC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EB1CE-62BB-2CCA-6755-6404C2C408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799E0-4342-68DB-C8B6-1BB9D13CE2FD}"/>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For illustration purposes, in the </a:t>
            </a:r>
            <a:r>
              <a:rPr lang="en-US" sz="1200" b="0" i="0" u="sng" kern="1200" dirty="0">
                <a:solidFill>
                  <a:schemeClr val="tx1"/>
                </a:solidFill>
                <a:effectLst/>
                <a:latin typeface="+mn-lt"/>
                <a:ea typeface="+mn-ea"/>
                <a:cs typeface="+mn-cs"/>
                <a:hlinkClick r:id="rId3"/>
              </a:rPr>
              <a:t>100m T63 event</a:t>
            </a:r>
            <a:r>
              <a:rPr lang="en-US" sz="1200" b="0" i="0" u="none" strike="noStrike" kern="1200" dirty="0">
                <a:solidFill>
                  <a:schemeClr val="tx1"/>
                </a:solidFill>
                <a:effectLst/>
                <a:latin typeface="+mn-lt"/>
                <a:ea typeface="+mn-ea"/>
                <a:cs typeface="+mn-cs"/>
              </a:rPr>
              <a:t> at the Paris 2024 Paralympic Games, the athlete in lane 9 would not be eligible to use a support pad based on his T63 Sport Class alone. However, as he also has an upper limb deficiency affecting his left arm, he is eligible to use a support pad at the start if he wishes, in accordance with the Note to Rule 17.5.</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Start team must be fully aware of this rule!!!!!!</a:t>
            </a:r>
            <a:endParaRPr lang="en-US" dirty="0"/>
          </a:p>
        </p:txBody>
      </p:sp>
      <p:sp>
        <p:nvSpPr>
          <p:cNvPr id="4" name="Slide Number Placeholder 3">
            <a:extLst>
              <a:ext uri="{FF2B5EF4-FFF2-40B4-BE49-F238E27FC236}">
                <a16:creationId xmlns:a16="http://schemas.microsoft.com/office/drawing/2014/main" id="{B1EA66C2-F16E-1CD2-3764-B1A71A3FD9ED}"/>
              </a:ext>
            </a:extLst>
          </p:cNvPr>
          <p:cNvSpPr>
            <a:spLocks noGrp="1"/>
          </p:cNvSpPr>
          <p:nvPr>
            <p:ph type="sldNum" sz="quarter" idx="5"/>
          </p:nvPr>
        </p:nvSpPr>
        <p:spPr/>
        <p:txBody>
          <a:bodyPr/>
          <a:lstStyle/>
          <a:p>
            <a:fld id="{10BA3AAE-D106-CD4A-8359-A4BA668A6BBB}" type="slidenum">
              <a:rPr lang="en-US" smtClean="0"/>
              <a:t>16</a:t>
            </a:fld>
            <a:endParaRPr lang="en-US"/>
          </a:p>
        </p:txBody>
      </p:sp>
    </p:spTree>
    <p:extLst>
      <p:ext uri="{BB962C8B-B14F-4D97-AF65-F5344CB8AC3E}">
        <p14:creationId xmlns:p14="http://schemas.microsoft.com/office/powerpoint/2010/main" val="2421830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ACEA0-288C-3B73-7C64-0ECEDAC60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1B8D2-6397-EF2D-7638-7E093F6A9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56198-45D5-B2B4-EF20-A335A72138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3D6E75-F2E1-1782-A23D-1AC0FB54E76B}"/>
              </a:ext>
            </a:extLst>
          </p:cNvPr>
          <p:cNvSpPr>
            <a:spLocks noGrp="1"/>
          </p:cNvSpPr>
          <p:nvPr>
            <p:ph type="sldNum" sz="quarter" idx="5"/>
          </p:nvPr>
        </p:nvSpPr>
        <p:spPr/>
        <p:txBody>
          <a:bodyPr/>
          <a:lstStyle/>
          <a:p>
            <a:fld id="{10BA3AAE-D106-CD4A-8359-A4BA668A6BBB}" type="slidenum">
              <a:rPr lang="en-US" smtClean="0"/>
              <a:t>17</a:t>
            </a:fld>
            <a:endParaRPr lang="en-US"/>
          </a:p>
        </p:txBody>
      </p:sp>
    </p:spTree>
    <p:extLst>
      <p:ext uri="{BB962C8B-B14F-4D97-AF65-F5344CB8AC3E}">
        <p14:creationId xmlns:p14="http://schemas.microsoft.com/office/powerpoint/2010/main" val="2811172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D5903-E314-B88D-5F49-6DEF06663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9F5B4D-2572-2B5E-5106-BED12C4FF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0AA161-2D3E-717F-0085-89F969F8F2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EDB740-2DF2-33BA-9D95-7E12C6178019}"/>
              </a:ext>
            </a:extLst>
          </p:cNvPr>
          <p:cNvSpPr>
            <a:spLocks noGrp="1"/>
          </p:cNvSpPr>
          <p:nvPr>
            <p:ph type="sldNum" sz="quarter" idx="5"/>
          </p:nvPr>
        </p:nvSpPr>
        <p:spPr/>
        <p:txBody>
          <a:bodyPr/>
          <a:lstStyle/>
          <a:p>
            <a:fld id="{10BA3AAE-D106-CD4A-8359-A4BA668A6BBB}" type="slidenum">
              <a:rPr lang="en-US" smtClean="0"/>
              <a:t>18</a:t>
            </a:fld>
            <a:endParaRPr lang="en-US"/>
          </a:p>
        </p:txBody>
      </p:sp>
    </p:spTree>
    <p:extLst>
      <p:ext uri="{BB962C8B-B14F-4D97-AF65-F5344CB8AC3E}">
        <p14:creationId xmlns:p14="http://schemas.microsoft.com/office/powerpoint/2010/main" val="1385491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89EDB-B946-8C18-F523-4E23C13AB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66633-334E-0EA8-BBFE-0DA472762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A44DC-944F-A820-8027-B09FCA8D11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F63B60-CDC6-CBF1-F747-516FABF94C97}"/>
              </a:ext>
            </a:extLst>
          </p:cNvPr>
          <p:cNvSpPr>
            <a:spLocks noGrp="1"/>
          </p:cNvSpPr>
          <p:nvPr>
            <p:ph type="sldNum" sz="quarter" idx="5"/>
          </p:nvPr>
        </p:nvSpPr>
        <p:spPr/>
        <p:txBody>
          <a:bodyPr/>
          <a:lstStyle/>
          <a:p>
            <a:fld id="{10BA3AAE-D106-CD4A-8359-A4BA668A6BBB}" type="slidenum">
              <a:rPr lang="en-US" smtClean="0"/>
              <a:t>19</a:t>
            </a:fld>
            <a:endParaRPr lang="en-US"/>
          </a:p>
        </p:txBody>
      </p:sp>
    </p:spTree>
    <p:extLst>
      <p:ext uri="{BB962C8B-B14F-4D97-AF65-F5344CB8AC3E}">
        <p14:creationId xmlns:p14="http://schemas.microsoft.com/office/powerpoint/2010/main" val="2167467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30AE-A8CE-FD06-F192-0CB9EDA58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AE001-B00F-4ABB-6894-FF8E21A471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117D4-E1DC-706E-816C-2918FA4FC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6F8506-4ABB-4C4E-3EFF-327B1E7B6373}"/>
              </a:ext>
            </a:extLst>
          </p:cNvPr>
          <p:cNvSpPr>
            <a:spLocks noGrp="1"/>
          </p:cNvSpPr>
          <p:nvPr>
            <p:ph type="sldNum" sz="quarter" idx="5"/>
          </p:nvPr>
        </p:nvSpPr>
        <p:spPr/>
        <p:txBody>
          <a:bodyPr/>
          <a:lstStyle/>
          <a:p>
            <a:fld id="{10BA3AAE-D106-CD4A-8359-A4BA668A6BBB}" type="slidenum">
              <a:rPr lang="en-US" smtClean="0"/>
              <a:t>20</a:t>
            </a:fld>
            <a:endParaRPr lang="en-US"/>
          </a:p>
        </p:txBody>
      </p:sp>
    </p:spTree>
    <p:extLst>
      <p:ext uri="{BB962C8B-B14F-4D97-AF65-F5344CB8AC3E}">
        <p14:creationId xmlns:p14="http://schemas.microsoft.com/office/powerpoint/2010/main" val="4004887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EA218-27AC-C287-1C3B-3707F4194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BD366-D4AD-C2FC-7276-929FEBD8A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8877A-FA5C-5653-38C3-18441EC104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126E5E-7FCF-43E9-142C-7D51FB34D1C5}"/>
              </a:ext>
            </a:extLst>
          </p:cNvPr>
          <p:cNvSpPr>
            <a:spLocks noGrp="1"/>
          </p:cNvSpPr>
          <p:nvPr>
            <p:ph type="sldNum" sz="quarter" idx="5"/>
          </p:nvPr>
        </p:nvSpPr>
        <p:spPr/>
        <p:txBody>
          <a:bodyPr/>
          <a:lstStyle/>
          <a:p>
            <a:fld id="{10BA3AAE-D106-CD4A-8359-A4BA668A6BBB}" type="slidenum">
              <a:rPr lang="en-US" smtClean="0"/>
              <a:t>21</a:t>
            </a:fld>
            <a:endParaRPr lang="en-US"/>
          </a:p>
        </p:txBody>
      </p:sp>
    </p:spTree>
    <p:extLst>
      <p:ext uri="{BB962C8B-B14F-4D97-AF65-F5344CB8AC3E}">
        <p14:creationId xmlns:p14="http://schemas.microsoft.com/office/powerpoint/2010/main" val="3911194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9DBFE-C969-2060-9BF6-1126ABA011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03B27A-7BA1-F8E0-8D18-7F56D80DF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F46B6-35E3-4727-878D-D558418ADC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7BB159-DA20-34E2-F5C6-7B203F762902}"/>
              </a:ext>
            </a:extLst>
          </p:cNvPr>
          <p:cNvSpPr>
            <a:spLocks noGrp="1"/>
          </p:cNvSpPr>
          <p:nvPr>
            <p:ph type="sldNum" sz="quarter" idx="5"/>
          </p:nvPr>
        </p:nvSpPr>
        <p:spPr/>
        <p:txBody>
          <a:bodyPr/>
          <a:lstStyle/>
          <a:p>
            <a:fld id="{10BA3AAE-D106-CD4A-8359-A4BA668A6BBB}" type="slidenum">
              <a:rPr lang="en-US" smtClean="0"/>
              <a:t>22</a:t>
            </a:fld>
            <a:endParaRPr lang="en-US"/>
          </a:p>
        </p:txBody>
      </p:sp>
    </p:spTree>
    <p:extLst>
      <p:ext uri="{BB962C8B-B14F-4D97-AF65-F5344CB8AC3E}">
        <p14:creationId xmlns:p14="http://schemas.microsoft.com/office/powerpoint/2010/main" val="3284969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307A5-41DB-19FE-C722-ABD68B03A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2FE96-4FBE-97C2-2A77-B678421BF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180D2-C21F-9669-905E-6543413A7C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32A15F-842A-921F-4A17-F1C290A2EC7E}"/>
              </a:ext>
            </a:extLst>
          </p:cNvPr>
          <p:cNvSpPr>
            <a:spLocks noGrp="1"/>
          </p:cNvSpPr>
          <p:nvPr>
            <p:ph type="sldNum" sz="quarter" idx="5"/>
          </p:nvPr>
        </p:nvSpPr>
        <p:spPr/>
        <p:txBody>
          <a:bodyPr/>
          <a:lstStyle/>
          <a:p>
            <a:fld id="{10BA3AAE-D106-CD4A-8359-A4BA668A6BBB}" type="slidenum">
              <a:rPr lang="en-US" smtClean="0"/>
              <a:t>23</a:t>
            </a:fld>
            <a:endParaRPr lang="en-US"/>
          </a:p>
        </p:txBody>
      </p:sp>
    </p:spTree>
    <p:extLst>
      <p:ext uri="{BB962C8B-B14F-4D97-AF65-F5344CB8AC3E}">
        <p14:creationId xmlns:p14="http://schemas.microsoft.com/office/powerpoint/2010/main" val="1128597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8092C-7305-89FF-34D3-D6EC0D3E61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448E5-5793-E210-2997-D73B7A1C8E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941DE-5CFE-9AC4-D963-D442F4D996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3BC053-E0C0-2592-63DF-16B119D29C16}"/>
              </a:ext>
            </a:extLst>
          </p:cNvPr>
          <p:cNvSpPr>
            <a:spLocks noGrp="1"/>
          </p:cNvSpPr>
          <p:nvPr>
            <p:ph type="sldNum" sz="quarter" idx="5"/>
          </p:nvPr>
        </p:nvSpPr>
        <p:spPr/>
        <p:txBody>
          <a:bodyPr/>
          <a:lstStyle/>
          <a:p>
            <a:fld id="{10BA3AAE-D106-CD4A-8359-A4BA668A6BBB}" type="slidenum">
              <a:rPr lang="en-US" smtClean="0"/>
              <a:t>24</a:t>
            </a:fld>
            <a:endParaRPr lang="en-US"/>
          </a:p>
        </p:txBody>
      </p:sp>
    </p:spTree>
    <p:extLst>
      <p:ext uri="{BB962C8B-B14F-4D97-AF65-F5344CB8AC3E}">
        <p14:creationId xmlns:p14="http://schemas.microsoft.com/office/powerpoint/2010/main" val="2652203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1CFC5-D515-CD01-5671-A18839FA4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CD2AD-85C8-8AB9-E2E8-792D29671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2AAC9-4BFE-ED60-562C-BA642ECBFA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472809-270C-B69A-42E8-931A1E78F88B}"/>
              </a:ext>
            </a:extLst>
          </p:cNvPr>
          <p:cNvSpPr>
            <a:spLocks noGrp="1"/>
          </p:cNvSpPr>
          <p:nvPr>
            <p:ph type="sldNum" sz="quarter" idx="5"/>
          </p:nvPr>
        </p:nvSpPr>
        <p:spPr/>
        <p:txBody>
          <a:bodyPr/>
          <a:lstStyle/>
          <a:p>
            <a:fld id="{10BA3AAE-D106-CD4A-8359-A4BA668A6BBB}" type="slidenum">
              <a:rPr lang="en-US" smtClean="0"/>
              <a:t>25</a:t>
            </a:fld>
            <a:endParaRPr lang="en-US"/>
          </a:p>
        </p:txBody>
      </p:sp>
    </p:spTree>
    <p:extLst>
      <p:ext uri="{BB962C8B-B14F-4D97-AF65-F5344CB8AC3E}">
        <p14:creationId xmlns:p14="http://schemas.microsoft.com/office/powerpoint/2010/main" val="3024460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1F741-1E2B-1DD7-CDBA-4D8B0DE46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12889-00D3-EBC8-9157-03FC56AA7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B13DC-7F7D-ECEC-2939-BF72A83911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EA4B55-A7B7-88C9-68CC-B353EC3D8AF7}"/>
              </a:ext>
            </a:extLst>
          </p:cNvPr>
          <p:cNvSpPr>
            <a:spLocks noGrp="1"/>
          </p:cNvSpPr>
          <p:nvPr>
            <p:ph type="sldNum" sz="quarter" idx="5"/>
          </p:nvPr>
        </p:nvSpPr>
        <p:spPr/>
        <p:txBody>
          <a:bodyPr/>
          <a:lstStyle/>
          <a:p>
            <a:fld id="{10BA3AAE-D106-CD4A-8359-A4BA668A6BBB}" type="slidenum">
              <a:rPr lang="en-US" smtClean="0"/>
              <a:t>26</a:t>
            </a:fld>
            <a:endParaRPr lang="en-US"/>
          </a:p>
        </p:txBody>
      </p:sp>
    </p:spTree>
    <p:extLst>
      <p:ext uri="{BB962C8B-B14F-4D97-AF65-F5344CB8AC3E}">
        <p14:creationId xmlns:p14="http://schemas.microsoft.com/office/powerpoint/2010/main" val="1337089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56F90-F0CE-58DB-B373-3CC70CCF4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4D2D9-F6A3-7DA4-F9E2-54FDE1B36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687DCF-ECC9-1434-BD2F-4B4C25518340}"/>
              </a:ext>
            </a:extLst>
          </p:cNvPr>
          <p:cNvSpPr>
            <a:spLocks noGrp="1"/>
          </p:cNvSpPr>
          <p:nvPr>
            <p:ph type="body" idx="1"/>
          </p:nvPr>
        </p:nvSpPr>
        <p:spPr/>
        <p:txBody>
          <a:bodyPr/>
          <a:lstStyle/>
          <a:p>
            <a:r>
              <a:rPr lang="en-US" dirty="0"/>
              <a:t>Note: a new rule will be forth coming!  Assessment will include descriptions of the balance point of the center of mass of the club.</a:t>
            </a:r>
          </a:p>
        </p:txBody>
      </p:sp>
      <p:sp>
        <p:nvSpPr>
          <p:cNvPr id="4" name="Slide Number Placeholder 3">
            <a:extLst>
              <a:ext uri="{FF2B5EF4-FFF2-40B4-BE49-F238E27FC236}">
                <a16:creationId xmlns:a16="http://schemas.microsoft.com/office/drawing/2014/main" id="{4D95B83D-F9F3-E1A5-B199-6E09B30C86D5}"/>
              </a:ext>
            </a:extLst>
          </p:cNvPr>
          <p:cNvSpPr>
            <a:spLocks noGrp="1"/>
          </p:cNvSpPr>
          <p:nvPr>
            <p:ph type="sldNum" sz="quarter" idx="5"/>
          </p:nvPr>
        </p:nvSpPr>
        <p:spPr/>
        <p:txBody>
          <a:bodyPr/>
          <a:lstStyle/>
          <a:p>
            <a:fld id="{10BA3AAE-D106-CD4A-8359-A4BA668A6BBB}" type="slidenum">
              <a:rPr lang="en-US" smtClean="0"/>
              <a:t>27</a:t>
            </a:fld>
            <a:endParaRPr lang="en-US"/>
          </a:p>
        </p:txBody>
      </p:sp>
    </p:spTree>
    <p:extLst>
      <p:ext uri="{BB962C8B-B14F-4D97-AF65-F5344CB8AC3E}">
        <p14:creationId xmlns:p14="http://schemas.microsoft.com/office/powerpoint/2010/main" val="218707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72D37-6D68-B82E-F2E5-275ED1211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93801-4380-B579-138A-C9ACCACBD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8D1CF-1A45-6D81-F3A9-07EAB29BF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660B75-02F6-1119-141B-977DE0224FA3}"/>
              </a:ext>
            </a:extLst>
          </p:cNvPr>
          <p:cNvSpPr>
            <a:spLocks noGrp="1"/>
          </p:cNvSpPr>
          <p:nvPr>
            <p:ph type="sldNum" sz="quarter" idx="5"/>
          </p:nvPr>
        </p:nvSpPr>
        <p:spPr/>
        <p:txBody>
          <a:bodyPr/>
          <a:lstStyle/>
          <a:p>
            <a:fld id="{10BA3AAE-D106-CD4A-8359-A4BA668A6BBB}" type="slidenum">
              <a:rPr lang="en-US" smtClean="0"/>
              <a:t>28</a:t>
            </a:fld>
            <a:endParaRPr lang="en-US"/>
          </a:p>
        </p:txBody>
      </p:sp>
    </p:spTree>
    <p:extLst>
      <p:ext uri="{BB962C8B-B14F-4D97-AF65-F5344CB8AC3E}">
        <p14:creationId xmlns:p14="http://schemas.microsoft.com/office/powerpoint/2010/main" val="3768413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8B04-275C-CCC4-E26B-9C57EBA124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69C271-9958-3912-B36B-153A64A3BA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4012EFC-CC6F-34DC-C18D-CCFAFD28634C}"/>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9AB6C565-8008-1A4E-9BA7-74432556D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56644-CD9B-21D3-50C0-1C9A7F2B6F1D}"/>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1782570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99D5B-0A25-A8F5-CE83-6ED4CF3F97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53B020-6B39-10FD-6E14-674548689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5CCAB9-1E0C-60C3-8E76-9AA97537083C}"/>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192CB0BB-C06F-217F-2B03-9DC6DABCEF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A2740C-AA97-949A-20D1-290C66CCBCB5}"/>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4103170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7467-3049-1D2F-E896-81B80CF907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C9EC09-2E3B-F50D-6C77-B75CEDC7E5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7B4353-6A07-F62B-FA43-866328E8986D}"/>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7F29F756-A248-4D7C-0DDE-4DEAEBCFE8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1FDB2-0025-7D95-D0D5-410DCB1C6FD8}"/>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3204677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29C44-3BC4-4757-17C7-7ECF11978B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97BC24-8D5A-2114-1EB7-BFA81583EA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E1FC1A-FA91-3673-246D-5142C8F8CA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ED71B6-169C-8A73-D8A6-6C49113FAAFA}"/>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6" name="Footer Placeholder 5">
            <a:extLst>
              <a:ext uri="{FF2B5EF4-FFF2-40B4-BE49-F238E27FC236}">
                <a16:creationId xmlns:a16="http://schemas.microsoft.com/office/drawing/2014/main" id="{E4843E66-21D0-6B46-BE24-38BB54DA0E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8635C9-14E0-B085-1DE8-6F1BF5F4F2E1}"/>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65385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28AC-AEC0-6CC2-9F60-D40559E35B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E7EC24-98AE-8BCF-0427-9A8A01AAF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8E9418-AACE-1AB6-3A42-7273408C9B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19278D-0603-EDB4-9403-3DA6A2AA3B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B29758-7A22-9134-24C1-972959F81B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3875E6-4823-E6E1-83DF-4C4D676D6FE4}"/>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8" name="Footer Placeholder 7">
            <a:extLst>
              <a:ext uri="{FF2B5EF4-FFF2-40B4-BE49-F238E27FC236}">
                <a16:creationId xmlns:a16="http://schemas.microsoft.com/office/drawing/2014/main" id="{786C1708-934D-76C5-942A-0FEB826B09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81DF08-0FAA-8675-F221-403761CB97FF}"/>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2424508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EE7F-F2BE-08FD-17D1-C4D8896779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89298A-11B4-4D62-D1B5-558C294E0BD8}"/>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4" name="Footer Placeholder 3">
            <a:extLst>
              <a:ext uri="{FF2B5EF4-FFF2-40B4-BE49-F238E27FC236}">
                <a16:creationId xmlns:a16="http://schemas.microsoft.com/office/drawing/2014/main" id="{B7F70F47-F953-B14F-CE98-D6041561D9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6B78D0-FBA4-F26E-E21D-41B05DC86A03}"/>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2396708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198C98-5D3F-B33B-A3C3-B93A2C5F77F4}"/>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3" name="Footer Placeholder 2">
            <a:extLst>
              <a:ext uri="{FF2B5EF4-FFF2-40B4-BE49-F238E27FC236}">
                <a16:creationId xmlns:a16="http://schemas.microsoft.com/office/drawing/2014/main" id="{4B47BBCE-4E34-81F7-D37C-465EB58A01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DACA11-E5BD-7DA2-9BCD-8AA07D6B851E}"/>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3112992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1BE76-3F6A-A97E-880D-549604BBA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6EA555-985F-8A4E-B46E-3A2D537506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6992DE-98A1-3B03-133E-5D6FBDC41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535A19-A65E-A0FD-45C2-7F4397F5C346}"/>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6" name="Footer Placeholder 5">
            <a:extLst>
              <a:ext uri="{FF2B5EF4-FFF2-40B4-BE49-F238E27FC236}">
                <a16:creationId xmlns:a16="http://schemas.microsoft.com/office/drawing/2014/main" id="{4967A977-2144-D830-1C77-206820E94F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20A24B-063F-EFF2-F97D-37316D47CD1A}"/>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1850819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E0660-E605-B53C-DCA0-347519A0AC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0E389F-AB55-D30C-8568-9E8825A1404C}"/>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3AB001-7BF2-602D-0747-0035DA2CB1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77F81D-D200-EBAB-1CD9-8E2C888505E3}"/>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6" name="Footer Placeholder 5">
            <a:extLst>
              <a:ext uri="{FF2B5EF4-FFF2-40B4-BE49-F238E27FC236}">
                <a16:creationId xmlns:a16="http://schemas.microsoft.com/office/drawing/2014/main" id="{B88F5D74-F340-9B8D-7F1B-D6BD96658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630B97-74D8-685B-36C1-FADA70521C88}"/>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21992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DD60C-FE9F-ECD2-0459-6D0C25C495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3DA199-491C-2850-CDF4-AA44942981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84669-C6B8-9EE2-10CA-DF504AF1796A}"/>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AE107E66-E15B-3B1C-3F7C-ABF661D8B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C80C6-5157-5D03-D5E6-D6BD1CB52A6E}"/>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182103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A0C9D0-2DE3-1A9B-EF7C-809C441B3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A4C203-2AD9-4D93-0B3A-9D4DE4038C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C9367-B627-C740-8B51-440F74B0141F}"/>
              </a:ext>
            </a:extLst>
          </p:cNvPr>
          <p:cNvSpPr>
            <a:spLocks noGrp="1"/>
          </p:cNvSpPr>
          <p:nvPr>
            <p:ph type="dt" sz="half" idx="10"/>
          </p:nvPr>
        </p:nvSpPr>
        <p:spPr/>
        <p:txBody>
          <a:body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CDD4297F-5FC7-3E39-5412-5FE598B95B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45A90-6570-9B43-00AE-B79ECFD278C6}"/>
              </a:ext>
            </a:extLst>
          </p:cNvPr>
          <p:cNvSpPr>
            <a:spLocks noGrp="1"/>
          </p:cNvSpPr>
          <p:nvPr>
            <p:ph type="sldNum" sz="quarter" idx="12"/>
          </p:nvPr>
        </p:nvSpPr>
        <p:spPr/>
        <p:txBody>
          <a:bodyPr/>
          <a:lstStyle/>
          <a:p>
            <a:fld id="{9A9BB06A-7B7F-7141-ACC9-F4A442829C7B}" type="slidenum">
              <a:rPr lang="en-US" smtClean="0"/>
              <a:t>‹#›</a:t>
            </a:fld>
            <a:endParaRPr lang="en-US"/>
          </a:p>
        </p:txBody>
      </p:sp>
    </p:spTree>
    <p:extLst>
      <p:ext uri="{BB962C8B-B14F-4D97-AF65-F5344CB8AC3E}">
        <p14:creationId xmlns:p14="http://schemas.microsoft.com/office/powerpoint/2010/main" val="402590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6762A-A990-8B85-F10E-2C32BDDA57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A2CD66-E2C9-625D-130B-AEBA8BDC6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C98187-FFC2-187E-C770-71A475BA44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8C9AEC-2638-2140-8738-3468CDF1A7D0}" type="datetimeFigureOut">
              <a:rPr lang="en-US" smtClean="0"/>
              <a:t>10/25/26</a:t>
            </a:fld>
            <a:endParaRPr lang="en-US"/>
          </a:p>
        </p:txBody>
      </p:sp>
      <p:sp>
        <p:nvSpPr>
          <p:cNvPr id="5" name="Footer Placeholder 4">
            <a:extLst>
              <a:ext uri="{FF2B5EF4-FFF2-40B4-BE49-F238E27FC236}">
                <a16:creationId xmlns:a16="http://schemas.microsoft.com/office/drawing/2014/main" id="{625FBF88-E50C-A3EB-7393-CC40A827D1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1DE0EAE-2635-9B48-8E6D-E679EACFF9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9BB06A-7B7F-7141-ACC9-F4A442829C7B}" type="slidenum">
              <a:rPr lang="en-US" smtClean="0"/>
              <a:t>‹#›</a:t>
            </a:fld>
            <a:endParaRPr lang="en-US"/>
          </a:p>
        </p:txBody>
      </p:sp>
    </p:spTree>
    <p:extLst>
      <p:ext uri="{BB962C8B-B14F-4D97-AF65-F5344CB8AC3E}">
        <p14:creationId xmlns:p14="http://schemas.microsoft.com/office/powerpoint/2010/main" val="1772774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cNQgaIi6-LU"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09FA-063F-AF63-BCB1-2EAB8AC7A2E4}"/>
              </a:ext>
            </a:extLst>
          </p:cNvPr>
          <p:cNvSpPr>
            <a:spLocks noGrp="1"/>
          </p:cNvSpPr>
          <p:nvPr>
            <p:ph type="ctrTitle"/>
          </p:nvPr>
        </p:nvSpPr>
        <p:spPr/>
        <p:txBody>
          <a:bodyPr>
            <a:normAutofit/>
          </a:bodyPr>
          <a:lstStyle/>
          <a:p>
            <a:r>
              <a:rPr lang="en-US" sz="7200" dirty="0">
                <a:solidFill>
                  <a:srgbClr val="0042F0"/>
                </a:solidFill>
              </a:rPr>
              <a:t>2026 Approved Rules Review for NTOs</a:t>
            </a:r>
          </a:p>
        </p:txBody>
      </p:sp>
    </p:spTree>
    <p:extLst>
      <p:ext uri="{BB962C8B-B14F-4D97-AF65-F5344CB8AC3E}">
        <p14:creationId xmlns:p14="http://schemas.microsoft.com/office/powerpoint/2010/main" val="1810724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7E88996-9F6B-D725-C671-FC6E6AA57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9654F-C6F0-EBF9-3821-93FB611907AE}"/>
              </a:ext>
            </a:extLst>
          </p:cNvPr>
          <p:cNvSpPr>
            <a:spLocks noGrp="1"/>
          </p:cNvSpPr>
          <p:nvPr>
            <p:ph type="title"/>
          </p:nvPr>
        </p:nvSpPr>
        <p:spPr>
          <a:xfrm>
            <a:off x="838200" y="365126"/>
            <a:ext cx="10515600" cy="838642"/>
          </a:xfrm>
        </p:spPr>
        <p:txBody>
          <a:bodyPr/>
          <a:lstStyle/>
          <a:p>
            <a:pPr algn="ctr"/>
            <a:r>
              <a:rPr lang="en-US" dirty="0"/>
              <a:t>Medical Withdrawal Request (rule 6.3.2-.5)</a:t>
            </a:r>
          </a:p>
        </p:txBody>
      </p:sp>
      <p:sp>
        <p:nvSpPr>
          <p:cNvPr id="3" name="Content Placeholder 2">
            <a:extLst>
              <a:ext uri="{FF2B5EF4-FFF2-40B4-BE49-F238E27FC236}">
                <a16:creationId xmlns:a16="http://schemas.microsoft.com/office/drawing/2014/main" id="{A82B55DD-D960-91F2-B4A7-68624CFF8815}"/>
              </a:ext>
            </a:extLst>
          </p:cNvPr>
          <p:cNvSpPr>
            <a:spLocks noGrp="1"/>
          </p:cNvSpPr>
          <p:nvPr>
            <p:ph idx="1"/>
          </p:nvPr>
        </p:nvSpPr>
        <p:spPr>
          <a:xfrm>
            <a:off x="273131" y="1203768"/>
            <a:ext cx="11637819" cy="5555847"/>
          </a:xfrm>
        </p:spPr>
        <p:txBody>
          <a:bodyPr>
            <a:normAutofit lnSpcReduction="10000"/>
          </a:bodyPr>
          <a:lstStyle/>
          <a:p>
            <a:pPr marL="0" indent="0">
              <a:spcBef>
                <a:spcPts val="400"/>
              </a:spcBef>
              <a:buNone/>
            </a:pPr>
            <a:r>
              <a:rPr lang="en-US" sz="3600" dirty="0">
                <a:solidFill>
                  <a:srgbClr val="0042F0"/>
                </a:solidFill>
              </a:rPr>
              <a:t>6.3.2 - </a:t>
            </a:r>
            <a:r>
              <a:rPr lang="en-US" sz="3600" u="sng" dirty="0">
                <a:solidFill>
                  <a:srgbClr val="0042F0"/>
                </a:solidFill>
              </a:rPr>
              <a:t>The Medical Withdrawal Request Form </a:t>
            </a:r>
            <a:r>
              <a:rPr lang="en-US" sz="3600" dirty="0">
                <a:solidFill>
                  <a:srgbClr val="0042F0"/>
                </a:solidFill>
              </a:rPr>
              <a:t>must be signed by the athlete and one of the following three categories of physician:</a:t>
            </a:r>
          </a:p>
          <a:p>
            <a:pPr marL="0" indent="0">
              <a:spcBef>
                <a:spcPts val="0"/>
              </a:spcBef>
              <a:spcAft>
                <a:spcPts val="1800"/>
              </a:spcAft>
              <a:buNone/>
            </a:pPr>
            <a:endParaRPr lang="en-US" sz="3600" dirty="0">
              <a:solidFill>
                <a:srgbClr val="0042F0"/>
              </a:solidFill>
            </a:endParaRPr>
          </a:p>
          <a:p>
            <a:pPr>
              <a:spcBef>
                <a:spcPts val="0"/>
              </a:spcBef>
              <a:spcAft>
                <a:spcPts val="1800"/>
              </a:spcAft>
            </a:pPr>
            <a:r>
              <a:rPr lang="en-US" sz="3600" dirty="0">
                <a:solidFill>
                  <a:srgbClr val="0042F0"/>
                </a:solidFill>
              </a:rPr>
              <a:t>The team physician of the athlete</a:t>
            </a:r>
          </a:p>
          <a:p>
            <a:pPr>
              <a:spcBef>
                <a:spcPts val="0"/>
              </a:spcBef>
              <a:spcAft>
                <a:spcPts val="1800"/>
              </a:spcAft>
            </a:pPr>
            <a:r>
              <a:rPr lang="en-US" sz="3600" dirty="0">
                <a:solidFill>
                  <a:srgbClr val="0042F0"/>
                </a:solidFill>
              </a:rPr>
              <a:t>If the team submitting a Medical Withdrawal Request Form has an agreement to use the physician of another team </a:t>
            </a:r>
          </a:p>
          <a:p>
            <a:pPr lvl="1">
              <a:spcBef>
                <a:spcPts val="0"/>
              </a:spcBef>
              <a:spcAft>
                <a:spcPts val="1800"/>
              </a:spcAft>
            </a:pPr>
            <a:r>
              <a:rPr lang="en-US" sz="3200" dirty="0">
                <a:solidFill>
                  <a:srgbClr val="0042F0"/>
                </a:solidFill>
              </a:rPr>
              <a:t>that physician may sign the form</a:t>
            </a:r>
          </a:p>
          <a:p>
            <a:pPr>
              <a:spcBef>
                <a:spcPts val="0"/>
              </a:spcBef>
              <a:spcAft>
                <a:spcPts val="1800"/>
              </a:spcAft>
            </a:pPr>
            <a:r>
              <a:rPr lang="en-US" sz="3600" dirty="0">
                <a:solidFill>
                  <a:srgbClr val="0042F0"/>
                </a:solidFill>
              </a:rPr>
              <a:t>The LOC Chief Medical Doctor may do so</a:t>
            </a:r>
          </a:p>
        </p:txBody>
      </p:sp>
    </p:spTree>
    <p:extLst>
      <p:ext uri="{BB962C8B-B14F-4D97-AF65-F5344CB8AC3E}">
        <p14:creationId xmlns:p14="http://schemas.microsoft.com/office/powerpoint/2010/main" val="1212533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776F4CD-7E8C-EC7A-D02C-1CE3BA12D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B7031-B849-C1CC-6DB7-2169272306E8}"/>
              </a:ext>
            </a:extLst>
          </p:cNvPr>
          <p:cNvSpPr>
            <a:spLocks noGrp="1"/>
          </p:cNvSpPr>
          <p:nvPr>
            <p:ph type="title"/>
          </p:nvPr>
        </p:nvSpPr>
        <p:spPr>
          <a:xfrm>
            <a:off x="838200" y="365126"/>
            <a:ext cx="10515600" cy="838642"/>
          </a:xfrm>
        </p:spPr>
        <p:txBody>
          <a:bodyPr/>
          <a:lstStyle/>
          <a:p>
            <a:pPr algn="ctr"/>
            <a:r>
              <a:rPr lang="en-US" dirty="0"/>
              <a:t>Medical Withdrawal Request (rule 6.3.2-.5)</a:t>
            </a:r>
          </a:p>
        </p:txBody>
      </p:sp>
      <p:sp>
        <p:nvSpPr>
          <p:cNvPr id="3" name="Content Placeholder 2">
            <a:extLst>
              <a:ext uri="{FF2B5EF4-FFF2-40B4-BE49-F238E27FC236}">
                <a16:creationId xmlns:a16="http://schemas.microsoft.com/office/drawing/2014/main" id="{0E2EAD3F-139C-54B6-6C29-8834DEDA2C24}"/>
              </a:ext>
            </a:extLst>
          </p:cNvPr>
          <p:cNvSpPr>
            <a:spLocks noGrp="1"/>
          </p:cNvSpPr>
          <p:nvPr>
            <p:ph idx="1"/>
          </p:nvPr>
        </p:nvSpPr>
        <p:spPr>
          <a:xfrm>
            <a:off x="273131" y="1203768"/>
            <a:ext cx="11637819" cy="5555847"/>
          </a:xfrm>
        </p:spPr>
        <p:txBody>
          <a:bodyPr>
            <a:normAutofit/>
          </a:bodyPr>
          <a:lstStyle/>
          <a:p>
            <a:pPr>
              <a:spcBef>
                <a:spcPts val="400"/>
              </a:spcBef>
            </a:pPr>
            <a:r>
              <a:rPr lang="en-US" sz="3600" dirty="0">
                <a:solidFill>
                  <a:srgbClr val="0042F0"/>
                </a:solidFill>
              </a:rPr>
              <a:t>6.3.4- Medical Withdrawal Request forms must be submitted with 24hrs of the relevant event.</a:t>
            </a:r>
          </a:p>
          <a:p>
            <a:pPr lvl="1">
              <a:spcBef>
                <a:spcPts val="400"/>
              </a:spcBef>
            </a:pPr>
            <a:r>
              <a:rPr lang="en-US" sz="3200" i="1" dirty="0">
                <a:solidFill>
                  <a:srgbClr val="0042F0"/>
                </a:solidFill>
              </a:rPr>
              <a:t>However, if there is an acute injury or other relevant acute issue then that must be explained on the form if it is inside the 24hr time limit</a:t>
            </a:r>
          </a:p>
          <a:p>
            <a:pPr marL="457200" lvl="1" indent="0">
              <a:spcBef>
                <a:spcPts val="400"/>
              </a:spcBef>
              <a:buNone/>
            </a:pPr>
            <a:endParaRPr lang="en-US" sz="3200" i="1" dirty="0">
              <a:solidFill>
                <a:srgbClr val="0042F0"/>
              </a:solidFill>
            </a:endParaRPr>
          </a:p>
          <a:p>
            <a:pPr>
              <a:spcBef>
                <a:spcPts val="400"/>
              </a:spcBef>
            </a:pPr>
            <a:r>
              <a:rPr lang="en-US" sz="3600" dirty="0">
                <a:solidFill>
                  <a:srgbClr val="0042F0"/>
                </a:solidFill>
              </a:rPr>
              <a:t>The decision of the physician must be submitted in writing to the TD who then must communicate the decision to the athlete’s team!</a:t>
            </a:r>
          </a:p>
        </p:txBody>
      </p:sp>
    </p:spTree>
    <p:extLst>
      <p:ext uri="{BB962C8B-B14F-4D97-AF65-F5344CB8AC3E}">
        <p14:creationId xmlns:p14="http://schemas.microsoft.com/office/powerpoint/2010/main" val="3973728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503B0923-2EA8-17AD-3770-1E9CE1D75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C9119-9BEB-88C0-A1F5-34A6EBA45361}"/>
              </a:ext>
            </a:extLst>
          </p:cNvPr>
          <p:cNvSpPr>
            <a:spLocks noGrp="1"/>
          </p:cNvSpPr>
          <p:nvPr>
            <p:ph type="title"/>
          </p:nvPr>
        </p:nvSpPr>
        <p:spPr>
          <a:xfrm>
            <a:off x="838200" y="365126"/>
            <a:ext cx="10515600" cy="838642"/>
          </a:xfrm>
        </p:spPr>
        <p:txBody>
          <a:bodyPr/>
          <a:lstStyle/>
          <a:p>
            <a:pPr algn="ctr"/>
            <a:r>
              <a:rPr lang="en-US" dirty="0"/>
              <a:t>Rule 5: re-entry after changes in sport class</a:t>
            </a:r>
          </a:p>
        </p:txBody>
      </p:sp>
      <p:sp>
        <p:nvSpPr>
          <p:cNvPr id="3" name="Content Placeholder 2">
            <a:extLst>
              <a:ext uri="{FF2B5EF4-FFF2-40B4-BE49-F238E27FC236}">
                <a16:creationId xmlns:a16="http://schemas.microsoft.com/office/drawing/2014/main" id="{1C3B208D-38A8-35B1-E1D4-030470834726}"/>
              </a:ext>
            </a:extLst>
          </p:cNvPr>
          <p:cNvSpPr>
            <a:spLocks noGrp="1"/>
          </p:cNvSpPr>
          <p:nvPr>
            <p:ph idx="1"/>
          </p:nvPr>
        </p:nvSpPr>
        <p:spPr>
          <a:xfrm>
            <a:off x="838200" y="1203768"/>
            <a:ext cx="10515600" cy="5555847"/>
          </a:xfrm>
        </p:spPr>
        <p:txBody>
          <a:bodyPr>
            <a:normAutofit lnSpcReduction="10000"/>
          </a:bodyPr>
          <a:lstStyle/>
          <a:p>
            <a:r>
              <a:rPr lang="en-US" sz="3200" dirty="0">
                <a:solidFill>
                  <a:srgbClr val="0042F0"/>
                </a:solidFill>
              </a:rPr>
              <a:t>Athletes who are subject to re-entry may only be permitted to re-enter in their new Sport Class if the event is already available.</a:t>
            </a:r>
          </a:p>
          <a:p>
            <a:r>
              <a:rPr lang="en-US" sz="3200" dirty="0">
                <a:solidFill>
                  <a:srgbClr val="0042F0"/>
                </a:solidFill>
              </a:rPr>
              <a:t>If the athlete cannot compete because their event is not available in their new Sport Class, </a:t>
            </a:r>
            <a:r>
              <a:rPr lang="en-US" sz="3200" u="sng" dirty="0">
                <a:solidFill>
                  <a:srgbClr val="0042F0"/>
                </a:solidFill>
              </a:rPr>
              <a:t>then </a:t>
            </a:r>
            <a:r>
              <a:rPr lang="en-US" sz="3200" i="1" u="sng" dirty="0">
                <a:solidFill>
                  <a:srgbClr val="0042F0"/>
                </a:solidFill>
              </a:rPr>
              <a:t>they may request that they be allowed to compete in different event in their new Sport Class</a:t>
            </a:r>
            <a:r>
              <a:rPr lang="en-US" sz="3200" dirty="0">
                <a:solidFill>
                  <a:srgbClr val="0042F0"/>
                </a:solidFill>
              </a:rPr>
              <a:t>.</a:t>
            </a:r>
          </a:p>
          <a:p>
            <a:r>
              <a:rPr lang="en-US" sz="3200" dirty="0">
                <a:solidFill>
                  <a:srgbClr val="0042F0"/>
                </a:solidFill>
              </a:rPr>
              <a:t>If the classification team cannot assign a Sport Class to the athlete, they may assign a status of “classification not completed (CNC)”.</a:t>
            </a:r>
          </a:p>
          <a:p>
            <a:pPr lvl="1"/>
            <a:r>
              <a:rPr lang="en-US" sz="2800" dirty="0">
                <a:solidFill>
                  <a:srgbClr val="0042F0"/>
                </a:solidFill>
              </a:rPr>
              <a:t>If the athlete is assigned a status of CNC after observation in competition, then the athlete will receive a DQ for all events he/she participated in.  </a:t>
            </a:r>
          </a:p>
        </p:txBody>
      </p:sp>
    </p:spTree>
    <p:extLst>
      <p:ext uri="{BB962C8B-B14F-4D97-AF65-F5344CB8AC3E}">
        <p14:creationId xmlns:p14="http://schemas.microsoft.com/office/powerpoint/2010/main" val="67570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3F5489B-F451-F384-F71D-32D016091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488CB0-B850-ED0A-661F-81CAB83FF341}"/>
              </a:ext>
            </a:extLst>
          </p:cNvPr>
          <p:cNvSpPr>
            <a:spLocks noGrp="1"/>
          </p:cNvSpPr>
          <p:nvPr>
            <p:ph type="title"/>
          </p:nvPr>
        </p:nvSpPr>
        <p:spPr>
          <a:xfrm>
            <a:off x="838200" y="365126"/>
            <a:ext cx="10515600" cy="838642"/>
          </a:xfrm>
        </p:spPr>
        <p:txBody>
          <a:bodyPr/>
          <a:lstStyle/>
          <a:p>
            <a:pPr algn="ctr"/>
            <a:r>
              <a:rPr lang="en-US" dirty="0">
                <a:solidFill>
                  <a:srgbClr val="0042F0"/>
                </a:solidFill>
              </a:rPr>
              <a:t>Failure to report to call room, rule 5.5.5</a:t>
            </a:r>
          </a:p>
        </p:txBody>
      </p:sp>
      <p:sp>
        <p:nvSpPr>
          <p:cNvPr id="3" name="Content Placeholder 2">
            <a:extLst>
              <a:ext uri="{FF2B5EF4-FFF2-40B4-BE49-F238E27FC236}">
                <a16:creationId xmlns:a16="http://schemas.microsoft.com/office/drawing/2014/main" id="{23C625C8-0628-111D-1809-3E3F484580EF}"/>
              </a:ext>
            </a:extLst>
          </p:cNvPr>
          <p:cNvSpPr>
            <a:spLocks noGrp="1"/>
          </p:cNvSpPr>
          <p:nvPr>
            <p:ph idx="1"/>
          </p:nvPr>
        </p:nvSpPr>
        <p:spPr>
          <a:xfrm>
            <a:off x="838200" y="1203768"/>
            <a:ext cx="10515600" cy="5555847"/>
          </a:xfrm>
        </p:spPr>
        <p:txBody>
          <a:bodyPr>
            <a:normAutofit/>
          </a:bodyPr>
          <a:lstStyle/>
          <a:p>
            <a:r>
              <a:rPr lang="en-US" sz="3200" dirty="0"/>
              <a:t>In a track and field competition, </a:t>
            </a:r>
            <a:r>
              <a:rPr lang="en-US" sz="3200" b="1" i="1" dirty="0"/>
              <a:t>"RES"</a:t>
            </a:r>
            <a:r>
              <a:rPr lang="en-US" sz="3200" i="1" dirty="0"/>
              <a:t> on a start list stands for Reserve</a:t>
            </a:r>
            <a:r>
              <a:rPr lang="en-US" sz="3200" dirty="0"/>
              <a:t>.</a:t>
            </a:r>
          </a:p>
          <a:p>
            <a:r>
              <a:rPr lang="en-US" sz="3200" dirty="0"/>
              <a:t>If the RES athlete does not show up in the call room they should NOT be </a:t>
            </a:r>
            <a:r>
              <a:rPr lang="en-US" sz="3200" dirty="0" err="1"/>
              <a:t>DQ’d</a:t>
            </a:r>
            <a:endParaRPr lang="en-US" sz="3200" dirty="0"/>
          </a:p>
          <a:p>
            <a:r>
              <a:rPr lang="en-US" sz="3200" dirty="0"/>
              <a:t>This means the athlete is currently an </a:t>
            </a:r>
            <a:r>
              <a:rPr lang="en-US" sz="3200" b="1" dirty="0"/>
              <a:t>alternate</a:t>
            </a:r>
            <a:r>
              <a:rPr lang="en-US" sz="3200" dirty="0"/>
              <a:t> or backup competitor for that event. </a:t>
            </a:r>
          </a:p>
          <a:p>
            <a:pPr lvl="1"/>
            <a:r>
              <a:rPr lang="en-US" sz="2800" dirty="0"/>
              <a:t>They are </a:t>
            </a:r>
            <a:r>
              <a:rPr lang="en-US" sz="2800" i="1" u="sng" dirty="0"/>
              <a:t>not guaranteed a spot </a:t>
            </a:r>
            <a:r>
              <a:rPr lang="en-US" sz="2800" dirty="0"/>
              <a:t>in the race or field but will be allowed to compete if </a:t>
            </a:r>
          </a:p>
          <a:p>
            <a:pPr lvl="2"/>
            <a:r>
              <a:rPr lang="en-US" sz="2400" dirty="0"/>
              <a:t>one of the primary athletes withdraws, </a:t>
            </a:r>
          </a:p>
          <a:p>
            <a:pPr lvl="2"/>
            <a:r>
              <a:rPr lang="en-US" sz="2400" dirty="0"/>
              <a:t>One of the primary athletes fails to show up and is </a:t>
            </a:r>
            <a:r>
              <a:rPr lang="en-US" sz="2400" dirty="0" err="1"/>
              <a:t>DQ’d</a:t>
            </a:r>
            <a:r>
              <a:rPr lang="en-US" sz="2400" dirty="0"/>
              <a:t>, </a:t>
            </a:r>
          </a:p>
          <a:p>
            <a:pPr lvl="2"/>
            <a:r>
              <a:rPr lang="en-US" sz="2400" dirty="0"/>
              <a:t>or is disqualified before the event begins for another reason.</a:t>
            </a:r>
          </a:p>
          <a:p>
            <a:endParaRPr lang="en-US" dirty="0">
              <a:solidFill>
                <a:srgbClr val="0042F0"/>
              </a:solidFill>
            </a:endParaRPr>
          </a:p>
        </p:txBody>
      </p:sp>
    </p:spTree>
    <p:extLst>
      <p:ext uri="{BB962C8B-B14F-4D97-AF65-F5344CB8AC3E}">
        <p14:creationId xmlns:p14="http://schemas.microsoft.com/office/powerpoint/2010/main" val="3987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49795C59-86D6-1648-B73A-2A698036A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1A741-8B04-0185-4C1C-128A80FF93E6}"/>
              </a:ext>
            </a:extLst>
          </p:cNvPr>
          <p:cNvSpPr>
            <a:spLocks noGrp="1"/>
          </p:cNvSpPr>
          <p:nvPr>
            <p:ph type="title"/>
          </p:nvPr>
        </p:nvSpPr>
        <p:spPr>
          <a:xfrm>
            <a:off x="838200" y="365126"/>
            <a:ext cx="10515600" cy="838642"/>
          </a:xfrm>
        </p:spPr>
        <p:txBody>
          <a:bodyPr/>
          <a:lstStyle/>
          <a:p>
            <a:pPr algn="ctr"/>
            <a:r>
              <a:rPr lang="en-US" dirty="0">
                <a:solidFill>
                  <a:srgbClr val="0042F0"/>
                </a:solidFill>
              </a:rPr>
              <a:t>Athlete Bibs (rule 6.8)</a:t>
            </a:r>
          </a:p>
        </p:txBody>
      </p:sp>
      <p:sp>
        <p:nvSpPr>
          <p:cNvPr id="3" name="Content Placeholder 2">
            <a:extLst>
              <a:ext uri="{FF2B5EF4-FFF2-40B4-BE49-F238E27FC236}">
                <a16:creationId xmlns:a16="http://schemas.microsoft.com/office/drawing/2014/main" id="{C22F2309-D0B7-2227-8D01-5E7ACADF0564}"/>
              </a:ext>
            </a:extLst>
          </p:cNvPr>
          <p:cNvSpPr>
            <a:spLocks noGrp="1"/>
          </p:cNvSpPr>
          <p:nvPr>
            <p:ph idx="1"/>
          </p:nvPr>
        </p:nvSpPr>
        <p:spPr>
          <a:xfrm>
            <a:off x="838200" y="1203768"/>
            <a:ext cx="10515600" cy="5555847"/>
          </a:xfrm>
        </p:spPr>
        <p:txBody>
          <a:bodyPr>
            <a:normAutofit/>
          </a:bodyPr>
          <a:lstStyle/>
          <a:p>
            <a:r>
              <a:rPr lang="en-US" dirty="0"/>
              <a:t>6.8.4 These bibs must be worn as issued and may not be cut, folded or obscured in any way. It is prohibited to modify the bibs in any form, including by writing or adding on anything to the bibs.</a:t>
            </a:r>
          </a:p>
          <a:p>
            <a:r>
              <a:rPr lang="en-US" dirty="0"/>
              <a:t> In long distance events, the </a:t>
            </a:r>
            <a:r>
              <a:rPr lang="en-US" i="1" u="sng" dirty="0"/>
              <a:t>bibs may be perforated </a:t>
            </a:r>
            <a:r>
              <a:rPr lang="en-US" dirty="0"/>
              <a:t>to assist the circulation of air, but the </a:t>
            </a:r>
            <a:r>
              <a:rPr lang="en-US" i="1" u="sng" dirty="0"/>
              <a:t>perforation must not be made on any of the lettering or numerals </a:t>
            </a:r>
            <a:r>
              <a:rPr lang="en-US" dirty="0"/>
              <a:t>that appear on them.</a:t>
            </a:r>
          </a:p>
        </p:txBody>
      </p:sp>
    </p:spTree>
    <p:extLst>
      <p:ext uri="{BB962C8B-B14F-4D97-AF65-F5344CB8AC3E}">
        <p14:creationId xmlns:p14="http://schemas.microsoft.com/office/powerpoint/2010/main" val="2508625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AB8CDFA-5DF0-D562-4B84-9EE546608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24AED-0515-D7FB-634C-AAFB948D9907}"/>
              </a:ext>
            </a:extLst>
          </p:cNvPr>
          <p:cNvSpPr>
            <a:spLocks noGrp="1"/>
          </p:cNvSpPr>
          <p:nvPr>
            <p:ph type="title"/>
          </p:nvPr>
        </p:nvSpPr>
        <p:spPr>
          <a:xfrm>
            <a:off x="838200" y="365126"/>
            <a:ext cx="10515600" cy="838642"/>
          </a:xfrm>
        </p:spPr>
        <p:txBody>
          <a:bodyPr/>
          <a:lstStyle/>
          <a:p>
            <a:pPr algn="ctr"/>
            <a:r>
              <a:rPr lang="en-US" dirty="0">
                <a:solidFill>
                  <a:srgbClr val="0042F0"/>
                </a:solidFill>
              </a:rPr>
              <a:t>Prosthesis (rule 6.12)</a:t>
            </a:r>
          </a:p>
        </p:txBody>
      </p:sp>
      <p:sp>
        <p:nvSpPr>
          <p:cNvPr id="3" name="Content Placeholder 2">
            <a:extLst>
              <a:ext uri="{FF2B5EF4-FFF2-40B4-BE49-F238E27FC236}">
                <a16:creationId xmlns:a16="http://schemas.microsoft.com/office/drawing/2014/main" id="{CC731D99-99CC-6E1B-7386-94EC20573DE1}"/>
              </a:ext>
            </a:extLst>
          </p:cNvPr>
          <p:cNvSpPr>
            <a:spLocks noGrp="1"/>
          </p:cNvSpPr>
          <p:nvPr>
            <p:ph idx="1"/>
          </p:nvPr>
        </p:nvSpPr>
        <p:spPr>
          <a:xfrm>
            <a:off x="838200" y="1203768"/>
            <a:ext cx="10515600" cy="5555847"/>
          </a:xfrm>
        </p:spPr>
        <p:txBody>
          <a:bodyPr>
            <a:normAutofit/>
          </a:bodyPr>
          <a:lstStyle/>
          <a:p>
            <a:r>
              <a:rPr lang="en-US" dirty="0"/>
              <a:t>Athletes in Sport Classes </a:t>
            </a:r>
            <a:r>
              <a:rPr lang="en-US" b="1" dirty="0"/>
              <a:t>T/F 61-64 </a:t>
            </a:r>
            <a:r>
              <a:rPr lang="en-US" dirty="0"/>
              <a:t>(lower limb deficiency and leg length difference) must wear lower limb prosthetic device(s) in order to ensure both legs are balanced and to allow for symmetric movement during Competition. </a:t>
            </a:r>
          </a:p>
          <a:p>
            <a:r>
              <a:rPr lang="en-US" dirty="0">
                <a:solidFill>
                  <a:srgbClr val="FF0000"/>
                </a:solidFill>
              </a:rPr>
              <a:t>These athletes </a:t>
            </a:r>
            <a:r>
              <a:rPr lang="en-US" i="1" dirty="0">
                <a:solidFill>
                  <a:srgbClr val="FF0000"/>
                </a:solidFill>
              </a:rPr>
              <a:t>MUST have their prosthetic device </a:t>
            </a:r>
            <a:r>
              <a:rPr lang="en-US" i="1" u="sng" dirty="0">
                <a:solidFill>
                  <a:srgbClr val="FF0000"/>
                </a:solidFill>
              </a:rPr>
              <a:t>attached</a:t>
            </a:r>
            <a:r>
              <a:rPr lang="en-US" i="1" dirty="0">
                <a:solidFill>
                  <a:srgbClr val="FF0000"/>
                </a:solidFill>
              </a:rPr>
              <a:t> </a:t>
            </a:r>
            <a:r>
              <a:rPr lang="en-US" dirty="0">
                <a:solidFill>
                  <a:srgbClr val="FF0000"/>
                </a:solidFill>
              </a:rPr>
              <a:t>when they reach the nearer edge of the finish line</a:t>
            </a:r>
          </a:p>
          <a:p>
            <a:r>
              <a:rPr lang="en-US" dirty="0"/>
              <a:t>3. For athletes in Sport Classes </a:t>
            </a:r>
            <a:r>
              <a:rPr lang="en-US" b="1" dirty="0"/>
              <a:t>T45-47 and F45-46 </a:t>
            </a:r>
            <a:r>
              <a:rPr lang="en-US" dirty="0"/>
              <a:t>(upper arm deficiency or length difference) the </a:t>
            </a:r>
            <a:r>
              <a:rPr lang="en-US" i="1" dirty="0"/>
              <a:t>use of upper limb prosthetic device(s) is </a:t>
            </a:r>
            <a:r>
              <a:rPr lang="en-US" b="1" i="1" dirty="0"/>
              <a:t>optional</a:t>
            </a:r>
            <a:r>
              <a:rPr lang="en-US" dirty="0"/>
              <a:t>.</a:t>
            </a:r>
          </a:p>
          <a:p>
            <a:pPr lvl="1"/>
            <a:r>
              <a:rPr lang="en-US" dirty="0"/>
              <a:t>If the athlete choses to wear an upper limb prosthesis, he/she may choose to not wear one in a next round (i.e. semi-final, final)</a:t>
            </a:r>
          </a:p>
          <a:p>
            <a:pPr lvl="1"/>
            <a:r>
              <a:rPr lang="en-US" dirty="0"/>
              <a:t>If the athlete is wearing a prosthesis at the start of the race, they must still have it attached as the reach the nearer edge of the finish line.</a:t>
            </a:r>
          </a:p>
          <a:p>
            <a:pPr lvl="1"/>
            <a:endParaRPr lang="en-US" dirty="0"/>
          </a:p>
        </p:txBody>
      </p:sp>
    </p:spTree>
    <p:extLst>
      <p:ext uri="{BB962C8B-B14F-4D97-AF65-F5344CB8AC3E}">
        <p14:creationId xmlns:p14="http://schemas.microsoft.com/office/powerpoint/2010/main" val="1397887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4827BCA5-0FE8-D66B-209C-2BEDAA89E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B8BF5-B121-21BF-33A6-9080B47CBCC4}"/>
              </a:ext>
            </a:extLst>
          </p:cNvPr>
          <p:cNvSpPr>
            <a:spLocks noGrp="1"/>
          </p:cNvSpPr>
          <p:nvPr>
            <p:ph type="title"/>
          </p:nvPr>
        </p:nvSpPr>
        <p:spPr>
          <a:xfrm>
            <a:off x="838200" y="365126"/>
            <a:ext cx="10515600" cy="838642"/>
          </a:xfrm>
        </p:spPr>
        <p:txBody>
          <a:bodyPr/>
          <a:lstStyle/>
          <a:p>
            <a:pPr algn="ctr"/>
            <a:r>
              <a:rPr lang="en-US" dirty="0">
                <a:solidFill>
                  <a:srgbClr val="0042F0"/>
                </a:solidFill>
              </a:rPr>
              <a:t>Assistance to Athletes (rule 7) </a:t>
            </a:r>
          </a:p>
        </p:txBody>
      </p:sp>
      <p:sp>
        <p:nvSpPr>
          <p:cNvPr id="3" name="Content Placeholder 2">
            <a:extLst>
              <a:ext uri="{FF2B5EF4-FFF2-40B4-BE49-F238E27FC236}">
                <a16:creationId xmlns:a16="http://schemas.microsoft.com/office/drawing/2014/main" id="{F7181F9A-BCA1-DA28-1E20-F1EA27E95581}"/>
              </a:ext>
            </a:extLst>
          </p:cNvPr>
          <p:cNvSpPr>
            <a:spLocks noGrp="1"/>
          </p:cNvSpPr>
          <p:nvPr>
            <p:ph idx="1"/>
          </p:nvPr>
        </p:nvSpPr>
        <p:spPr>
          <a:xfrm>
            <a:off x="838200" y="1203768"/>
            <a:ext cx="10515600" cy="5555847"/>
          </a:xfrm>
        </p:spPr>
        <p:txBody>
          <a:bodyPr>
            <a:normAutofit fontScale="92500" lnSpcReduction="10000"/>
          </a:bodyPr>
          <a:lstStyle/>
          <a:p>
            <a:pPr lvl="1"/>
            <a:r>
              <a:rPr lang="en-US" sz="3200" dirty="0"/>
              <a:t>7.3(b) Possession or use of video recorders, radios, CD, radio transmitters, mobile phones, or similar devices in the competition area which have the capacity to communicate Are Not Allowed!</a:t>
            </a:r>
          </a:p>
          <a:p>
            <a:pPr lvl="1"/>
            <a:endParaRPr lang="en-US" sz="3200" dirty="0"/>
          </a:p>
          <a:p>
            <a:pPr lvl="1"/>
            <a:r>
              <a:rPr lang="en-US" sz="3200" b="1" dirty="0"/>
              <a:t>HOWEVER</a:t>
            </a:r>
            <a:r>
              <a:rPr lang="en-US" sz="3200" dirty="0"/>
              <a:t>, </a:t>
            </a:r>
            <a:r>
              <a:rPr lang="en-US" sz="3200" u="sng" dirty="0"/>
              <a:t>smart watches have now been removed from the list</a:t>
            </a:r>
            <a:r>
              <a:rPr lang="en-US" sz="3200" dirty="0"/>
              <a:t>!   </a:t>
            </a:r>
            <a:r>
              <a:rPr lang="en-US" sz="3200" i="1" dirty="0"/>
              <a:t>No clear evidence that they provide assistance on the field of play</a:t>
            </a:r>
          </a:p>
          <a:p>
            <a:pPr lvl="1"/>
            <a:endParaRPr lang="en-US" sz="3200" dirty="0"/>
          </a:p>
          <a:p>
            <a:pPr lvl="1"/>
            <a:r>
              <a:rPr lang="en-US" sz="3200" dirty="0"/>
              <a:t>Authors comment:  in our opinion, Smart Glasses should also fit into this category</a:t>
            </a:r>
          </a:p>
          <a:p>
            <a:pPr lvl="2"/>
            <a:r>
              <a:rPr lang="en-US" sz="2800" dirty="0"/>
              <a:t>However smart glasses have not been included into the rule book since, like watches, there is no clear evidence of their use</a:t>
            </a:r>
          </a:p>
        </p:txBody>
      </p:sp>
    </p:spTree>
    <p:extLst>
      <p:ext uri="{BB962C8B-B14F-4D97-AF65-F5344CB8AC3E}">
        <p14:creationId xmlns:p14="http://schemas.microsoft.com/office/powerpoint/2010/main" val="3506805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39DDAEC-7CC4-C3ED-DD8E-8966149EA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C27244-A41E-5E6E-8E24-1C6D55550F8C}"/>
              </a:ext>
            </a:extLst>
          </p:cNvPr>
          <p:cNvSpPr>
            <a:spLocks noGrp="1"/>
          </p:cNvSpPr>
          <p:nvPr>
            <p:ph type="title"/>
          </p:nvPr>
        </p:nvSpPr>
        <p:spPr>
          <a:xfrm>
            <a:off x="838200" y="365126"/>
            <a:ext cx="10515600" cy="838642"/>
          </a:xfrm>
        </p:spPr>
        <p:txBody>
          <a:bodyPr/>
          <a:lstStyle/>
          <a:p>
            <a:pPr algn="ctr"/>
            <a:r>
              <a:rPr lang="en-US" dirty="0">
                <a:solidFill>
                  <a:srgbClr val="0042F0"/>
                </a:solidFill>
              </a:rPr>
              <a:t>Assistance to Athletes (rule 7) </a:t>
            </a:r>
          </a:p>
        </p:txBody>
      </p:sp>
      <p:sp>
        <p:nvSpPr>
          <p:cNvPr id="3" name="Content Placeholder 2">
            <a:extLst>
              <a:ext uri="{FF2B5EF4-FFF2-40B4-BE49-F238E27FC236}">
                <a16:creationId xmlns:a16="http://schemas.microsoft.com/office/drawing/2014/main" id="{3B66AF11-697A-F02A-8022-CD43242E0CAE}"/>
              </a:ext>
            </a:extLst>
          </p:cNvPr>
          <p:cNvSpPr>
            <a:spLocks noGrp="1"/>
          </p:cNvSpPr>
          <p:nvPr>
            <p:ph idx="1"/>
          </p:nvPr>
        </p:nvSpPr>
        <p:spPr>
          <a:xfrm>
            <a:off x="154379" y="1203768"/>
            <a:ext cx="11199421" cy="5555847"/>
          </a:xfrm>
        </p:spPr>
        <p:txBody>
          <a:bodyPr>
            <a:normAutofit/>
          </a:bodyPr>
          <a:lstStyle/>
          <a:p>
            <a:pPr marL="747713" lvl="1" indent="-285750"/>
            <a:r>
              <a:rPr lang="en-US" sz="3200" dirty="0"/>
              <a:t>Rule 7.4(G) </a:t>
            </a:r>
            <a:r>
              <a:rPr lang="en-US" sz="3200" b="1" dirty="0">
                <a:solidFill>
                  <a:srgbClr val="FF0000"/>
                </a:solidFill>
              </a:rPr>
              <a:t>IT IS NOT ASSISTANCE </a:t>
            </a:r>
            <a:r>
              <a:rPr lang="en-US" sz="3200" dirty="0"/>
              <a:t>when </a:t>
            </a:r>
            <a:r>
              <a:rPr lang="en-US" sz="3200" b="1" dirty="0"/>
              <a:t>ambulatory athletes</a:t>
            </a:r>
            <a:r>
              <a:rPr lang="en-US" sz="3200" dirty="0"/>
              <a:t> receive physical support from an official, or other person designated by the LOC, to </a:t>
            </a:r>
            <a:r>
              <a:rPr lang="en-US" sz="3200" i="1" u="sng" dirty="0"/>
              <a:t>recover to a standing position and continue the race</a:t>
            </a:r>
            <a:r>
              <a:rPr lang="en-US" sz="3200" dirty="0"/>
              <a:t>.</a:t>
            </a:r>
          </a:p>
          <a:p>
            <a:pPr marL="747713" indent="-285750"/>
            <a:r>
              <a:rPr lang="en-US" sz="3200" dirty="0"/>
              <a:t>The same holds true for </a:t>
            </a:r>
            <a:r>
              <a:rPr lang="en-US" sz="3200" b="1" dirty="0"/>
              <a:t>wheelchair</a:t>
            </a:r>
            <a:r>
              <a:rPr lang="en-US" sz="3200" dirty="0"/>
              <a:t> athletes receiving assistance by an official or other person designated by the LOC, to </a:t>
            </a:r>
            <a:r>
              <a:rPr lang="en-US" sz="3200" i="1" dirty="0"/>
              <a:t>recover to an upright position </a:t>
            </a:r>
            <a:r>
              <a:rPr lang="en-US" sz="3200" dirty="0"/>
              <a:t>and enable them to continue in the race or to access medical assistance.</a:t>
            </a:r>
          </a:p>
          <a:p>
            <a:pPr marL="747713" indent="-285750"/>
            <a:r>
              <a:rPr lang="en-US" sz="3200" i="1" dirty="0"/>
              <a:t>Note that the assistance cannot advance the athlete beyond the point on the track where the incident occurred</a:t>
            </a:r>
            <a:r>
              <a:rPr lang="en-US" sz="3200" dirty="0"/>
              <a:t>.</a:t>
            </a:r>
          </a:p>
          <a:p>
            <a:pPr marL="461963" indent="0">
              <a:buNone/>
            </a:pPr>
            <a:endParaRPr lang="en-US" sz="3200" dirty="0"/>
          </a:p>
        </p:txBody>
      </p:sp>
    </p:spTree>
    <p:extLst>
      <p:ext uri="{BB962C8B-B14F-4D97-AF65-F5344CB8AC3E}">
        <p14:creationId xmlns:p14="http://schemas.microsoft.com/office/powerpoint/2010/main" val="3374989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DCA04D57-FE45-0CDB-726B-9B1109200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AA6C0-294D-0FA1-DA01-DD47A6806F8A}"/>
              </a:ext>
            </a:extLst>
          </p:cNvPr>
          <p:cNvSpPr>
            <a:spLocks noGrp="1"/>
          </p:cNvSpPr>
          <p:nvPr>
            <p:ph type="title"/>
          </p:nvPr>
        </p:nvSpPr>
        <p:spPr>
          <a:xfrm>
            <a:off x="838200" y="365126"/>
            <a:ext cx="10515600" cy="838642"/>
          </a:xfrm>
        </p:spPr>
        <p:txBody>
          <a:bodyPr/>
          <a:lstStyle/>
          <a:p>
            <a:pPr algn="ctr"/>
            <a:r>
              <a:rPr lang="en-US" dirty="0">
                <a:solidFill>
                  <a:srgbClr val="0042F0"/>
                </a:solidFill>
              </a:rPr>
              <a:t>Assistance: Track &amp; road events (rule 7.13)</a:t>
            </a:r>
          </a:p>
        </p:txBody>
      </p:sp>
      <p:sp>
        <p:nvSpPr>
          <p:cNvPr id="3" name="Content Placeholder 2">
            <a:extLst>
              <a:ext uri="{FF2B5EF4-FFF2-40B4-BE49-F238E27FC236}">
                <a16:creationId xmlns:a16="http://schemas.microsoft.com/office/drawing/2014/main" id="{A6A61CCE-F3D9-17ED-7812-A99197895082}"/>
              </a:ext>
            </a:extLst>
          </p:cNvPr>
          <p:cNvSpPr>
            <a:spLocks noGrp="1"/>
          </p:cNvSpPr>
          <p:nvPr>
            <p:ph idx="1"/>
          </p:nvPr>
        </p:nvSpPr>
        <p:spPr>
          <a:xfrm>
            <a:off x="249382" y="1203768"/>
            <a:ext cx="11744696" cy="5555847"/>
          </a:xfrm>
        </p:spPr>
        <p:txBody>
          <a:bodyPr>
            <a:normAutofit/>
          </a:bodyPr>
          <a:lstStyle/>
          <a:p>
            <a:pPr lvl="1"/>
            <a:r>
              <a:rPr lang="en-US" dirty="0"/>
              <a:t>7.13.1 Some athletes in Sports </a:t>
            </a:r>
            <a:r>
              <a:rPr lang="en-US" b="1" dirty="0"/>
              <a:t>T12, T20, T35-38, T40-47, T61-64 and T71-72 </a:t>
            </a:r>
            <a:r>
              <a:rPr lang="en-US" dirty="0"/>
              <a:t>may require their starting blocks to be set for them by the </a:t>
            </a:r>
            <a:r>
              <a:rPr lang="en-US" i="1" dirty="0"/>
              <a:t>Starter’s Assistant</a:t>
            </a:r>
            <a:r>
              <a:rPr lang="en-US" dirty="0"/>
              <a:t>. The</a:t>
            </a:r>
          </a:p>
          <a:p>
            <a:pPr marL="1144588" lvl="1"/>
            <a:r>
              <a:rPr lang="en-US" sz="2000" dirty="0"/>
              <a:t>The Technical Delegate or TIC shall provide the appropriate athletes and/or their team coach, team assistant or team leader with a document on which to show their requirements. </a:t>
            </a:r>
          </a:p>
          <a:p>
            <a:pPr marL="687388"/>
            <a:r>
              <a:rPr lang="en-US" sz="2400" dirty="0"/>
              <a:t>7.13.2.  The Technical Delegate may, upon written request by either the athlete, their team coach, team assistant or team leader, </a:t>
            </a:r>
            <a:r>
              <a:rPr lang="en-US" sz="2400" i="1" u="sng" dirty="0"/>
              <a:t>permit an athlete’s assistant to accompany the athlete on to the field of play to set the athlete’s starting block(s)</a:t>
            </a:r>
            <a:r>
              <a:rPr lang="en-US" sz="2400" dirty="0"/>
              <a:t>. </a:t>
            </a:r>
            <a:r>
              <a:rPr lang="en-US" sz="2400" b="1" dirty="0"/>
              <a:t>The athlete’s assistant shall withdraw from the field of play prior to the start of the race</a:t>
            </a:r>
            <a:r>
              <a:rPr lang="en-US" sz="2400" dirty="0"/>
              <a:t>.</a:t>
            </a:r>
          </a:p>
          <a:p>
            <a:pPr marL="687388"/>
            <a:r>
              <a:rPr lang="en-US" sz="2400" dirty="0"/>
              <a:t>7.13.2.1. An athlete’s assistant may accompany athletes in Sport Classes T71-T72 on to the field of play, to ensure the correct positioning of the athlete on the start line and/or to set the athlete’s starting block(s) only. </a:t>
            </a:r>
          </a:p>
          <a:p>
            <a:pPr marL="1144588" lvl="1"/>
            <a:r>
              <a:rPr lang="en-US" sz="2000" dirty="0"/>
              <a:t>For the avoidance of doubt, </a:t>
            </a:r>
            <a:r>
              <a:rPr lang="en-US" sz="2000" i="1" dirty="0"/>
              <a:t>no written request to the Technical Delegate is required </a:t>
            </a:r>
            <a:r>
              <a:rPr lang="en-US" sz="2000" dirty="0"/>
              <a:t>for such assistance. The assistant shall withdraw from the field of play prior to the start of the race.</a:t>
            </a:r>
          </a:p>
          <a:p>
            <a:pPr marL="1144588" lvl="1"/>
            <a:r>
              <a:rPr lang="en-US" sz="2000" dirty="0"/>
              <a:t>Note: the call room should be notified upon entry into the </a:t>
            </a:r>
            <a:r>
              <a:rPr lang="en-US" sz="2000" dirty="0" err="1"/>
              <a:t>callroom</a:t>
            </a:r>
            <a:r>
              <a:rPr lang="en-US" sz="2000" dirty="0"/>
              <a:t> that the assistant wants to accompany the athlete</a:t>
            </a:r>
          </a:p>
        </p:txBody>
      </p:sp>
    </p:spTree>
    <p:extLst>
      <p:ext uri="{BB962C8B-B14F-4D97-AF65-F5344CB8AC3E}">
        <p14:creationId xmlns:p14="http://schemas.microsoft.com/office/powerpoint/2010/main" val="61388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A4D0074D-F0A6-EA18-E5FB-DEEEF9720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E01E49-C7AC-C874-2277-5E0B7DD9596B}"/>
              </a:ext>
            </a:extLst>
          </p:cNvPr>
          <p:cNvSpPr>
            <a:spLocks noGrp="1"/>
          </p:cNvSpPr>
          <p:nvPr>
            <p:ph type="title"/>
          </p:nvPr>
        </p:nvSpPr>
        <p:spPr>
          <a:xfrm>
            <a:off x="838200" y="365126"/>
            <a:ext cx="10515600" cy="838642"/>
          </a:xfrm>
        </p:spPr>
        <p:txBody>
          <a:bodyPr/>
          <a:lstStyle/>
          <a:p>
            <a:pPr algn="ctr"/>
            <a:r>
              <a:rPr lang="en-US" dirty="0">
                <a:solidFill>
                  <a:srgbClr val="0042F0"/>
                </a:solidFill>
              </a:rPr>
              <a:t>Assistance: Track &amp; road events (rule 7.13)</a:t>
            </a:r>
          </a:p>
        </p:txBody>
      </p:sp>
      <p:sp>
        <p:nvSpPr>
          <p:cNvPr id="3" name="Content Placeholder 2">
            <a:extLst>
              <a:ext uri="{FF2B5EF4-FFF2-40B4-BE49-F238E27FC236}">
                <a16:creationId xmlns:a16="http://schemas.microsoft.com/office/drawing/2014/main" id="{3804AF0E-919E-26BB-91FC-A36CFD1A35E9}"/>
              </a:ext>
            </a:extLst>
          </p:cNvPr>
          <p:cNvSpPr>
            <a:spLocks noGrp="1"/>
          </p:cNvSpPr>
          <p:nvPr>
            <p:ph idx="1"/>
          </p:nvPr>
        </p:nvSpPr>
        <p:spPr>
          <a:xfrm>
            <a:off x="156519" y="1203768"/>
            <a:ext cx="11804822" cy="5555847"/>
          </a:xfrm>
        </p:spPr>
        <p:txBody>
          <a:bodyPr>
            <a:normAutofit/>
          </a:bodyPr>
          <a:lstStyle/>
          <a:p>
            <a:pPr lvl="1"/>
            <a:r>
              <a:rPr lang="en-US" sz="2800" dirty="0"/>
              <a:t>7.13.3. </a:t>
            </a:r>
            <a:r>
              <a:rPr lang="en-US" sz="2800" b="1" dirty="0"/>
              <a:t>To ensure a safe transfer </a:t>
            </a:r>
            <a:r>
              <a:rPr lang="en-US" sz="2800" dirty="0"/>
              <a:t>for those athletes in </a:t>
            </a:r>
            <a:r>
              <a:rPr lang="en-US" sz="2800" b="1" dirty="0"/>
              <a:t>Sport Class T12 </a:t>
            </a:r>
            <a:r>
              <a:rPr lang="en-US" sz="2800" i="1" dirty="0"/>
              <a:t>who do not run with a guide-runner,</a:t>
            </a:r>
            <a:r>
              <a:rPr lang="en-US" sz="2800" dirty="0"/>
              <a:t> an athlete’s assistant may accompany such athletes from the Call Room up to the field of play. </a:t>
            </a:r>
          </a:p>
          <a:p>
            <a:pPr lvl="2"/>
            <a:r>
              <a:rPr lang="en-US" sz="2400" dirty="0"/>
              <a:t>For the avoidance of doubt, </a:t>
            </a:r>
            <a:r>
              <a:rPr lang="en-US" sz="2400" u="sng" dirty="0"/>
              <a:t>no written request to the Technical Delegate is required </a:t>
            </a:r>
            <a:r>
              <a:rPr lang="en-US" sz="2400" dirty="0"/>
              <a:t>for such assistance. The assistant shall withdraw from the field of play prior to the start of the race.</a:t>
            </a:r>
          </a:p>
          <a:p>
            <a:pPr lvl="1"/>
            <a:r>
              <a:rPr lang="en-US" sz="2800" dirty="0"/>
              <a:t>Note: the call room should be notified upon entry into the call room that the assistant wants to accompany the athlete</a:t>
            </a:r>
          </a:p>
          <a:p>
            <a:pPr lvl="1"/>
            <a:r>
              <a:rPr lang="en-US" sz="2800" dirty="0"/>
              <a:t>Note2: the “assistant” may or may not actually be a guide but their role here is to assist the athlete in making it to their event (track or field)</a:t>
            </a:r>
          </a:p>
          <a:p>
            <a:pPr lvl="1"/>
            <a:endParaRPr lang="en-US" sz="2800" dirty="0"/>
          </a:p>
        </p:txBody>
      </p:sp>
    </p:spTree>
    <p:extLst>
      <p:ext uri="{BB962C8B-B14F-4D97-AF65-F5344CB8AC3E}">
        <p14:creationId xmlns:p14="http://schemas.microsoft.com/office/powerpoint/2010/main" val="528872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706990F2-61AB-E76C-657A-8F0C05DD0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785A8-A7C7-66EC-F321-50D8B41B6F8A}"/>
              </a:ext>
            </a:extLst>
          </p:cNvPr>
          <p:cNvSpPr>
            <a:spLocks noGrp="1"/>
          </p:cNvSpPr>
          <p:nvPr>
            <p:ph type="title"/>
          </p:nvPr>
        </p:nvSpPr>
        <p:spPr>
          <a:xfrm>
            <a:off x="838200" y="365126"/>
            <a:ext cx="10515600" cy="838642"/>
          </a:xfrm>
        </p:spPr>
        <p:txBody>
          <a:bodyPr>
            <a:normAutofit/>
          </a:bodyPr>
          <a:lstStyle/>
          <a:p>
            <a:pPr algn="ctr"/>
            <a:r>
              <a:rPr lang="en-US" dirty="0">
                <a:solidFill>
                  <a:srgbClr val="0042F0"/>
                </a:solidFill>
              </a:rPr>
              <a:t>Assistance to Athletes (rule 7.14)</a:t>
            </a:r>
          </a:p>
        </p:txBody>
      </p:sp>
      <p:sp>
        <p:nvSpPr>
          <p:cNvPr id="3" name="Content Placeholder 2">
            <a:extLst>
              <a:ext uri="{FF2B5EF4-FFF2-40B4-BE49-F238E27FC236}">
                <a16:creationId xmlns:a16="http://schemas.microsoft.com/office/drawing/2014/main" id="{933B69C7-44B5-441E-AFC6-BF78BD8C6A3A}"/>
              </a:ext>
            </a:extLst>
          </p:cNvPr>
          <p:cNvSpPr>
            <a:spLocks noGrp="1"/>
          </p:cNvSpPr>
          <p:nvPr>
            <p:ph idx="1"/>
          </p:nvPr>
        </p:nvSpPr>
        <p:spPr>
          <a:xfrm>
            <a:off x="838200" y="1203768"/>
            <a:ext cx="10515600" cy="5555847"/>
          </a:xfrm>
        </p:spPr>
        <p:txBody>
          <a:bodyPr>
            <a:normAutofit/>
          </a:bodyPr>
          <a:lstStyle/>
          <a:p>
            <a:pPr lvl="1">
              <a:spcAft>
                <a:spcPts val="1200"/>
              </a:spcAft>
            </a:pPr>
            <a:r>
              <a:rPr lang="en-US" sz="2800" dirty="0"/>
              <a:t>Note (ii): Technical Officials, accredited volunteers, and other personnel are </a:t>
            </a:r>
            <a:r>
              <a:rPr lang="en-US" sz="2800" b="1" dirty="0"/>
              <a:t>not permitted to assist with transferring and/or strapping </a:t>
            </a:r>
            <a:r>
              <a:rPr lang="en-US" sz="2800" dirty="0"/>
              <a:t>athletes to or from their throwing frame. </a:t>
            </a:r>
          </a:p>
          <a:p>
            <a:pPr lvl="2"/>
            <a:r>
              <a:rPr lang="en-US" sz="2400" i="1" dirty="0"/>
              <a:t>If an assistant is unable to provide such assistance</a:t>
            </a:r>
            <a:r>
              <a:rPr lang="en-US" sz="2400" dirty="0"/>
              <a:t>, </a:t>
            </a:r>
            <a:r>
              <a:rPr lang="en-US" sz="2400" b="1" dirty="0"/>
              <a:t>additional assistance may be permitted by another accredited member of the athlete’s team</a:t>
            </a:r>
            <a:r>
              <a:rPr lang="en-US" sz="2400" dirty="0"/>
              <a:t>, provided a request for such additional assistance is submitted in advance and approved by the Technical Delegate.</a:t>
            </a:r>
          </a:p>
          <a:p>
            <a:pPr lvl="1"/>
            <a:r>
              <a:rPr lang="en-US" sz="2800" dirty="0"/>
              <a:t>Note (iii):  After the athlete has been transferred to the throwing frame and strapping is completed, </a:t>
            </a:r>
            <a:r>
              <a:rPr lang="en-US" sz="2800" b="1" dirty="0"/>
              <a:t>the assistant must withdraw from the throwing circle and the cage before each attempt, including warm-up trials</a:t>
            </a:r>
            <a:r>
              <a:rPr lang="en-US" sz="2800" dirty="0"/>
              <a:t>, begin.</a:t>
            </a:r>
          </a:p>
          <a:p>
            <a:pPr lvl="1"/>
            <a:r>
              <a:rPr lang="en-US" sz="2800" dirty="0"/>
              <a:t>Note (iv): The </a:t>
            </a:r>
            <a:r>
              <a:rPr lang="en-US" sz="2800" b="1" dirty="0"/>
              <a:t>LOC shall provide distinctive vests </a:t>
            </a:r>
            <a:r>
              <a:rPr lang="en-US" sz="2800" dirty="0"/>
              <a:t>to identify the assistants, that shall be distributed in the call room.</a:t>
            </a:r>
          </a:p>
        </p:txBody>
      </p:sp>
    </p:spTree>
    <p:extLst>
      <p:ext uri="{BB962C8B-B14F-4D97-AF65-F5344CB8AC3E}">
        <p14:creationId xmlns:p14="http://schemas.microsoft.com/office/powerpoint/2010/main" val="275438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60ADB0E0-500C-3376-BDD3-EFF5AC0CE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506793-AE52-EFE4-B042-C1B122E44EB2}"/>
              </a:ext>
            </a:extLst>
          </p:cNvPr>
          <p:cNvSpPr>
            <a:spLocks noGrp="1"/>
          </p:cNvSpPr>
          <p:nvPr>
            <p:ph type="title"/>
          </p:nvPr>
        </p:nvSpPr>
        <p:spPr>
          <a:xfrm>
            <a:off x="838200" y="365126"/>
            <a:ext cx="10515600" cy="838642"/>
          </a:xfrm>
        </p:spPr>
        <p:txBody>
          <a:bodyPr/>
          <a:lstStyle/>
          <a:p>
            <a:pPr algn="ctr"/>
            <a:r>
              <a:rPr lang="en-US" dirty="0">
                <a:solidFill>
                  <a:srgbClr val="0042F0"/>
                </a:solidFill>
              </a:rPr>
              <a:t>Rulings and Disqualification (rule 8.1)</a:t>
            </a:r>
          </a:p>
        </p:txBody>
      </p:sp>
      <p:sp>
        <p:nvSpPr>
          <p:cNvPr id="3" name="Content Placeholder 2">
            <a:extLst>
              <a:ext uri="{FF2B5EF4-FFF2-40B4-BE49-F238E27FC236}">
                <a16:creationId xmlns:a16="http://schemas.microsoft.com/office/drawing/2014/main" id="{73740A3C-B428-0041-9AC9-1680F4E2955F}"/>
              </a:ext>
            </a:extLst>
          </p:cNvPr>
          <p:cNvSpPr>
            <a:spLocks noGrp="1"/>
          </p:cNvSpPr>
          <p:nvPr>
            <p:ph idx="1"/>
          </p:nvPr>
        </p:nvSpPr>
        <p:spPr>
          <a:xfrm>
            <a:off x="838200" y="1203768"/>
            <a:ext cx="10515600" cy="5555847"/>
          </a:xfrm>
        </p:spPr>
        <p:txBody>
          <a:bodyPr>
            <a:normAutofit/>
          </a:bodyPr>
          <a:lstStyle/>
          <a:p>
            <a:pPr lvl="1"/>
            <a:endParaRPr lang="en-US" sz="3200" dirty="0"/>
          </a:p>
          <a:p>
            <a:pPr marL="457200" lvl="1" indent="0" algn="ctr">
              <a:buNone/>
            </a:pPr>
            <a:r>
              <a:rPr lang="en-US" sz="3200" dirty="0">
                <a:solidFill>
                  <a:srgbClr val="FF0000"/>
                </a:solidFill>
              </a:rPr>
              <a:t>Bona Fide Participation, Unsporting and Improper Conduct</a:t>
            </a:r>
          </a:p>
          <a:p>
            <a:pPr lvl="1"/>
            <a:endParaRPr lang="en-US" sz="3200" dirty="0"/>
          </a:p>
          <a:p>
            <a:pPr lvl="1"/>
            <a:r>
              <a:rPr lang="en-US" sz="3200" dirty="0"/>
              <a:t>Note (iv): If a </a:t>
            </a:r>
            <a:r>
              <a:rPr lang="en-US" sz="3200" b="1" dirty="0"/>
              <a:t>yellow and/or red card is issued to a </a:t>
            </a:r>
            <a:r>
              <a:rPr lang="en-US" sz="3200" b="1" dirty="0" err="1"/>
              <a:t>guiderunner</a:t>
            </a:r>
            <a:r>
              <a:rPr lang="en-US" sz="3200" b="1" dirty="0"/>
              <a:t> </a:t>
            </a:r>
            <a:r>
              <a:rPr lang="en-US" sz="3200" dirty="0"/>
              <a:t>or an assistant for unsporting or improper conduct, then the yellow and/or red </a:t>
            </a:r>
            <a:r>
              <a:rPr lang="en-US" sz="3200" b="1" dirty="0"/>
              <a:t>card issued is also affects the respective athlete</a:t>
            </a:r>
            <a:r>
              <a:rPr lang="en-US" sz="3200" dirty="0"/>
              <a:t>.</a:t>
            </a:r>
          </a:p>
        </p:txBody>
      </p:sp>
    </p:spTree>
    <p:extLst>
      <p:ext uri="{BB962C8B-B14F-4D97-AF65-F5344CB8AC3E}">
        <p14:creationId xmlns:p14="http://schemas.microsoft.com/office/powerpoint/2010/main" val="193695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1F8871FE-8633-E156-289A-21D62C2656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E50DE9-CB71-B282-BA11-F5AE583CE13D}"/>
              </a:ext>
            </a:extLst>
          </p:cNvPr>
          <p:cNvSpPr>
            <a:spLocks noGrp="1"/>
          </p:cNvSpPr>
          <p:nvPr>
            <p:ph type="title"/>
          </p:nvPr>
        </p:nvSpPr>
        <p:spPr>
          <a:xfrm>
            <a:off x="838200" y="365126"/>
            <a:ext cx="10515600" cy="838642"/>
          </a:xfrm>
        </p:spPr>
        <p:txBody>
          <a:bodyPr>
            <a:normAutofit fontScale="90000"/>
          </a:bodyPr>
          <a:lstStyle/>
          <a:p>
            <a:pPr algn="ctr"/>
            <a:r>
              <a:rPr lang="en-US" dirty="0">
                <a:solidFill>
                  <a:srgbClr val="0042F0"/>
                </a:solidFill>
              </a:rPr>
              <a:t>The Start (rule 17.1)</a:t>
            </a:r>
            <a:br>
              <a:rPr lang="en-US" dirty="0">
                <a:solidFill>
                  <a:srgbClr val="0042F0"/>
                </a:solidFill>
              </a:rPr>
            </a:br>
            <a:endParaRPr lang="en-US" dirty="0">
              <a:solidFill>
                <a:srgbClr val="0042F0"/>
              </a:solidFill>
            </a:endParaRPr>
          </a:p>
        </p:txBody>
      </p:sp>
      <p:sp>
        <p:nvSpPr>
          <p:cNvPr id="3" name="Content Placeholder 2">
            <a:extLst>
              <a:ext uri="{FF2B5EF4-FFF2-40B4-BE49-F238E27FC236}">
                <a16:creationId xmlns:a16="http://schemas.microsoft.com/office/drawing/2014/main" id="{C92DE7EB-E77C-A70D-D40C-C625A04DC658}"/>
              </a:ext>
            </a:extLst>
          </p:cNvPr>
          <p:cNvSpPr>
            <a:spLocks noGrp="1"/>
          </p:cNvSpPr>
          <p:nvPr>
            <p:ph idx="1"/>
          </p:nvPr>
        </p:nvSpPr>
        <p:spPr>
          <a:xfrm>
            <a:off x="838200" y="921415"/>
            <a:ext cx="10515600" cy="5936585"/>
          </a:xfrm>
        </p:spPr>
        <p:txBody>
          <a:bodyPr>
            <a:normAutofit fontScale="92500" lnSpcReduction="20000"/>
          </a:bodyPr>
          <a:lstStyle/>
          <a:p>
            <a:pPr lvl="1">
              <a:spcAft>
                <a:spcPts val="1200"/>
              </a:spcAft>
            </a:pPr>
            <a:r>
              <a:rPr lang="en-US" sz="2800" dirty="0"/>
              <a:t>Note (ii): A crouch start stance is not required by athletes in Sport Classes T35-38, T40-47 and T61-64.</a:t>
            </a:r>
          </a:p>
          <a:p>
            <a:pPr marL="687388" indent="-220663">
              <a:spcAft>
                <a:spcPts val="1200"/>
              </a:spcAft>
            </a:pPr>
            <a:r>
              <a:rPr lang="en-US" dirty="0"/>
              <a:t>Note(iii): It is acceptable for arm amputee athletes or those with short arms </a:t>
            </a:r>
            <a:r>
              <a:rPr lang="en-US" b="1" dirty="0"/>
              <a:t>(T45,46,47) to use support pads </a:t>
            </a:r>
            <a:r>
              <a:rPr lang="en-US" dirty="0"/>
              <a:t>on which to rest stumps at the start or to improve balance. </a:t>
            </a:r>
          </a:p>
          <a:p>
            <a:pPr lvl="1">
              <a:spcAft>
                <a:spcPts val="1200"/>
              </a:spcAft>
            </a:pPr>
            <a:r>
              <a:rPr lang="en-US" sz="2800" dirty="0"/>
              <a:t>Support pads may </a:t>
            </a:r>
            <a:r>
              <a:rPr lang="en-US" sz="2800" b="1" dirty="0"/>
              <a:t>also be permitted for T61 athletes </a:t>
            </a:r>
            <a:r>
              <a:rPr lang="en-US" sz="2800" dirty="0"/>
              <a:t>in races in which they intend to use a crouched start. (new rule)</a:t>
            </a:r>
          </a:p>
          <a:p>
            <a:pPr lvl="1">
              <a:spcAft>
                <a:spcPts val="1200"/>
              </a:spcAft>
            </a:pPr>
            <a:r>
              <a:rPr lang="en-US" sz="2800" dirty="0"/>
              <a:t>Support pads must be completely behind the start line and not interfere with any other athlete.</a:t>
            </a:r>
          </a:p>
          <a:p>
            <a:pPr lvl="1">
              <a:spcAft>
                <a:spcPts val="1200"/>
              </a:spcAft>
            </a:pPr>
            <a:r>
              <a:rPr lang="en-US" sz="2800" dirty="0"/>
              <a:t>Author comment:  Other classes that are not mentioned here still do not have the right to use starting pads!</a:t>
            </a:r>
          </a:p>
          <a:p>
            <a:pPr lvl="1">
              <a:spcAft>
                <a:spcPts val="1200"/>
              </a:spcAft>
            </a:pPr>
            <a:r>
              <a:rPr lang="en-US" sz="2800" i="1" u="sng" dirty="0"/>
              <a:t>Author comment2:  it is up to the start team and start referee and call room referee to understand this modified rule so that no other athlete in a different class inadvertently uses support pads at the start!</a:t>
            </a:r>
          </a:p>
        </p:txBody>
      </p:sp>
    </p:spTree>
    <p:extLst>
      <p:ext uri="{BB962C8B-B14F-4D97-AF65-F5344CB8AC3E}">
        <p14:creationId xmlns:p14="http://schemas.microsoft.com/office/powerpoint/2010/main" val="178858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A0583FB-AFD3-F9FE-BCEB-8D84F0AD2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C26D8-74B3-ECB5-9A04-45F3F6091278}"/>
              </a:ext>
            </a:extLst>
          </p:cNvPr>
          <p:cNvSpPr>
            <a:spLocks noGrp="1"/>
          </p:cNvSpPr>
          <p:nvPr>
            <p:ph type="title"/>
          </p:nvPr>
        </p:nvSpPr>
        <p:spPr>
          <a:xfrm>
            <a:off x="745603" y="145206"/>
            <a:ext cx="10515600" cy="1325563"/>
          </a:xfrm>
        </p:spPr>
        <p:txBody>
          <a:bodyPr>
            <a:noAutofit/>
          </a:bodyPr>
          <a:lstStyle/>
          <a:p>
            <a:pPr algn="ctr"/>
            <a:r>
              <a:rPr lang="en-US" sz="4800" dirty="0">
                <a:solidFill>
                  <a:srgbClr val="0042F0"/>
                </a:solidFill>
              </a:rPr>
              <a:t>Changes to Rule 17.5 affecting T61&amp; T62 athletes in track events</a:t>
            </a:r>
          </a:p>
        </p:txBody>
      </p:sp>
      <p:sp>
        <p:nvSpPr>
          <p:cNvPr id="3" name="Content Placeholder 2">
            <a:extLst>
              <a:ext uri="{FF2B5EF4-FFF2-40B4-BE49-F238E27FC236}">
                <a16:creationId xmlns:a16="http://schemas.microsoft.com/office/drawing/2014/main" id="{A10D957B-A526-CF1D-6270-7BED65C099E6}"/>
              </a:ext>
            </a:extLst>
          </p:cNvPr>
          <p:cNvSpPr>
            <a:spLocks noGrp="1"/>
          </p:cNvSpPr>
          <p:nvPr>
            <p:ph idx="1"/>
          </p:nvPr>
        </p:nvSpPr>
        <p:spPr>
          <a:xfrm>
            <a:off x="403761" y="1825624"/>
            <a:ext cx="11343396" cy="4887169"/>
          </a:xfrm>
        </p:spPr>
        <p:txBody>
          <a:bodyPr>
            <a:normAutofit fontScale="77500" lnSpcReduction="20000"/>
          </a:bodyPr>
          <a:lstStyle/>
          <a:p>
            <a:pPr>
              <a:spcBef>
                <a:spcPts val="600"/>
              </a:spcBef>
            </a:pPr>
            <a:r>
              <a:rPr lang="en-GB" sz="4100" dirty="0"/>
              <a:t>The original 2026 rule Note to Rule 17.5 states that:</a:t>
            </a:r>
          </a:p>
          <a:p>
            <a:pPr lvl="1">
              <a:spcBef>
                <a:spcPts val="600"/>
              </a:spcBef>
            </a:pPr>
            <a:r>
              <a:rPr lang="en-GB" sz="3600" dirty="0"/>
              <a:t>“</a:t>
            </a:r>
            <a:r>
              <a:rPr lang="en-GB" sz="3600" i="1" dirty="0"/>
              <a:t>arm amputee athletes and athletes with short arms may use support pads on which to rest their stumps at the start or to improve their balance</a:t>
            </a:r>
            <a:r>
              <a:rPr lang="en-GB" sz="3600" dirty="0"/>
              <a:t>”. </a:t>
            </a:r>
          </a:p>
          <a:p>
            <a:pPr lvl="2">
              <a:spcBef>
                <a:spcPts val="600"/>
              </a:spcBef>
            </a:pPr>
            <a:r>
              <a:rPr lang="en-GB" sz="3200" dirty="0"/>
              <a:t>This is not a change and did not apply to lower extremity amputees</a:t>
            </a:r>
          </a:p>
          <a:p>
            <a:pPr marL="457200" lvl="1" indent="0">
              <a:spcBef>
                <a:spcPts val="600"/>
              </a:spcBef>
              <a:buNone/>
            </a:pPr>
            <a:endParaRPr lang="en-US" sz="3800" dirty="0"/>
          </a:p>
          <a:p>
            <a:pPr>
              <a:spcBef>
                <a:spcPts val="600"/>
              </a:spcBef>
            </a:pPr>
            <a:r>
              <a:rPr lang="en-GB" sz="4100" dirty="0"/>
              <a:t>Now, the new provision that came into effect on 1 September</a:t>
            </a:r>
          </a:p>
          <a:p>
            <a:pPr lvl="1">
              <a:spcBef>
                <a:spcPts val="600"/>
              </a:spcBef>
            </a:pPr>
            <a:r>
              <a:rPr lang="en-GB" sz="3600" dirty="0"/>
              <a:t> </a:t>
            </a:r>
            <a:r>
              <a:rPr lang="en-GB" sz="3600" i="1" dirty="0">
                <a:solidFill>
                  <a:srgbClr val="FF0000"/>
                </a:solidFill>
              </a:rPr>
              <a:t>allows athletes in </a:t>
            </a:r>
            <a:r>
              <a:rPr lang="en-GB" sz="3600" i="1" dirty="0">
                <a:solidFill>
                  <a:srgbClr val="0042F0"/>
                </a:solidFill>
              </a:rPr>
              <a:t>Sport Class T61 (bilateral above the knee) </a:t>
            </a:r>
            <a:r>
              <a:rPr lang="en-GB" sz="3600" i="1" dirty="0">
                <a:solidFill>
                  <a:srgbClr val="FF0000"/>
                </a:solidFill>
              </a:rPr>
              <a:t>to use support pads for stability when using a crouch start</a:t>
            </a:r>
            <a:r>
              <a:rPr lang="en-GB" sz="3600" dirty="0"/>
              <a:t>. </a:t>
            </a:r>
            <a:r>
              <a:rPr lang="en-GB" sz="3600" i="1" dirty="0"/>
              <a:t>i.e. bilateral above the knee amputee.</a:t>
            </a:r>
          </a:p>
          <a:p>
            <a:pPr lvl="2">
              <a:spcBef>
                <a:spcPts val="600"/>
              </a:spcBef>
            </a:pPr>
            <a:r>
              <a:rPr lang="en-GB" sz="3100" dirty="0"/>
              <a:t>This provision </a:t>
            </a:r>
            <a:r>
              <a:rPr lang="en-GB" sz="3100" b="1" dirty="0"/>
              <a:t>applies only to Sport Class T61, </a:t>
            </a:r>
          </a:p>
          <a:p>
            <a:pPr lvl="2">
              <a:spcBef>
                <a:spcPts val="600"/>
              </a:spcBef>
            </a:pPr>
            <a:r>
              <a:rPr lang="en-GB" sz="3100" b="1" dirty="0"/>
              <a:t>NOT T62 (</a:t>
            </a:r>
            <a:r>
              <a:rPr lang="en-GB" sz="3100" dirty="0"/>
              <a:t>bilateral BELOW the knee amputees) OR T63/T64 unilateral below the knee amputees!!</a:t>
            </a:r>
            <a:endParaRPr lang="en-US" sz="3100" dirty="0"/>
          </a:p>
          <a:p>
            <a:endParaRPr lang="en-US" dirty="0"/>
          </a:p>
        </p:txBody>
      </p:sp>
    </p:spTree>
    <p:extLst>
      <p:ext uri="{BB962C8B-B14F-4D97-AF65-F5344CB8AC3E}">
        <p14:creationId xmlns:p14="http://schemas.microsoft.com/office/powerpoint/2010/main" val="121702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05C6C545-0778-8FB1-67EF-E673F9CB5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80C297-710A-B66D-AB44-B27E45C70D46}"/>
              </a:ext>
            </a:extLst>
          </p:cNvPr>
          <p:cNvSpPr>
            <a:spLocks noGrp="1"/>
          </p:cNvSpPr>
          <p:nvPr>
            <p:ph type="title"/>
          </p:nvPr>
        </p:nvSpPr>
        <p:spPr>
          <a:xfrm>
            <a:off x="838200" y="365126"/>
            <a:ext cx="10515600" cy="838642"/>
          </a:xfrm>
        </p:spPr>
        <p:txBody>
          <a:bodyPr/>
          <a:lstStyle/>
          <a:p>
            <a:pPr algn="ctr"/>
            <a:r>
              <a:rPr lang="en-US" dirty="0"/>
              <a:t>To summarize!</a:t>
            </a:r>
          </a:p>
        </p:txBody>
      </p:sp>
      <p:sp>
        <p:nvSpPr>
          <p:cNvPr id="3" name="Content Placeholder 2">
            <a:extLst>
              <a:ext uri="{FF2B5EF4-FFF2-40B4-BE49-F238E27FC236}">
                <a16:creationId xmlns:a16="http://schemas.microsoft.com/office/drawing/2014/main" id="{C9A19E2D-E8C7-5856-BD45-547911B2C3B3}"/>
              </a:ext>
            </a:extLst>
          </p:cNvPr>
          <p:cNvSpPr>
            <a:spLocks noGrp="1"/>
          </p:cNvSpPr>
          <p:nvPr>
            <p:ph idx="1"/>
          </p:nvPr>
        </p:nvSpPr>
        <p:spPr>
          <a:xfrm>
            <a:off x="838200" y="1203768"/>
            <a:ext cx="10515600" cy="5555847"/>
          </a:xfrm>
        </p:spPr>
        <p:txBody>
          <a:bodyPr>
            <a:normAutofit/>
          </a:bodyPr>
          <a:lstStyle/>
          <a:p>
            <a:r>
              <a:rPr lang="en-GB" dirty="0">
                <a:solidFill>
                  <a:srgbClr val="FF0000"/>
                </a:solidFill>
              </a:rPr>
              <a:t>support pads may be used by: </a:t>
            </a:r>
            <a:endParaRPr lang="en-US" dirty="0">
              <a:solidFill>
                <a:srgbClr val="FF0000"/>
              </a:solidFill>
            </a:endParaRPr>
          </a:p>
          <a:p>
            <a:pPr lvl="1"/>
            <a:r>
              <a:rPr lang="en-GB" dirty="0">
                <a:solidFill>
                  <a:srgbClr val="FF0000"/>
                </a:solidFill>
              </a:rPr>
              <a:t>Arm amputee athletes and athletes with short arms; or</a:t>
            </a:r>
            <a:endParaRPr lang="en-US" dirty="0">
              <a:solidFill>
                <a:srgbClr val="FF0000"/>
              </a:solidFill>
            </a:endParaRPr>
          </a:p>
          <a:p>
            <a:pPr lvl="1"/>
            <a:r>
              <a:rPr lang="en-GB" dirty="0">
                <a:solidFill>
                  <a:srgbClr val="FF0000"/>
                </a:solidFill>
              </a:rPr>
              <a:t>Athletes in Sport Class T61 using a crouch start, under the new provision.</a:t>
            </a:r>
            <a:r>
              <a:rPr lang="en-GB" dirty="0"/>
              <a:t> </a:t>
            </a:r>
            <a:endParaRPr lang="en-US" dirty="0"/>
          </a:p>
          <a:p>
            <a:r>
              <a:rPr lang="en-GB" dirty="0"/>
              <a:t>Being in Sport Class T62, T63 or T64 </a:t>
            </a:r>
            <a:r>
              <a:rPr lang="en-GB" b="1" u="sng" dirty="0"/>
              <a:t>alone</a:t>
            </a:r>
            <a:r>
              <a:rPr lang="en-GB" dirty="0"/>
              <a:t> does not entitle an athlete to use a support pad. </a:t>
            </a:r>
          </a:p>
          <a:p>
            <a:pPr lvl="1"/>
            <a:r>
              <a:rPr lang="en-GB" dirty="0"/>
              <a:t>Athletes in these classes may use a support pad if they meet the conditions set out in the Note to Rule 17.5, (i.e. they also have an upper extremity deficiency)  See example below and on the following slide</a:t>
            </a:r>
            <a:endParaRPr lang="en-US" dirty="0"/>
          </a:p>
          <a:p>
            <a:r>
              <a:rPr lang="en-US" dirty="0"/>
              <a:t>Example:</a:t>
            </a:r>
          </a:p>
          <a:p>
            <a:pPr lvl="1"/>
            <a:r>
              <a:rPr lang="en-US" dirty="0"/>
              <a:t>An athlete in lane 8 of a T63/T42 race (unilateral below the knee with or without amputation) is </a:t>
            </a:r>
            <a:r>
              <a:rPr lang="en-US" i="1" dirty="0">
                <a:solidFill>
                  <a:srgbClr val="0042F0"/>
                </a:solidFill>
              </a:rPr>
              <a:t>eligible to use a support pad BECAUSE</a:t>
            </a:r>
            <a:r>
              <a:rPr lang="en-US" dirty="0"/>
              <a:t>:</a:t>
            </a:r>
          </a:p>
          <a:p>
            <a:pPr lvl="2"/>
            <a:r>
              <a:rPr lang="en-US" dirty="0">
                <a:solidFill>
                  <a:srgbClr val="0042F0"/>
                </a:solidFill>
              </a:rPr>
              <a:t>He also has an upper limb deficiency affecting his left arm!</a:t>
            </a:r>
          </a:p>
          <a:p>
            <a:pPr lvl="1"/>
            <a:r>
              <a:rPr lang="en-US" i="1" dirty="0">
                <a:solidFill>
                  <a:srgbClr val="0042F0"/>
                </a:solidFill>
              </a:rPr>
              <a:t>Authors comment:  It is up the the start team (starter, assistant, referee </a:t>
            </a:r>
            <a:r>
              <a:rPr lang="en-US" i="1" dirty="0" err="1">
                <a:solidFill>
                  <a:srgbClr val="0042F0"/>
                </a:solidFill>
              </a:rPr>
              <a:t>etc</a:t>
            </a:r>
            <a:r>
              <a:rPr lang="en-US" i="1" dirty="0">
                <a:solidFill>
                  <a:srgbClr val="0042F0"/>
                </a:solidFill>
              </a:rPr>
              <a:t>) to be fully aware of who can and who cannot use support pads!!!</a:t>
            </a:r>
          </a:p>
        </p:txBody>
      </p:sp>
    </p:spTree>
    <p:extLst>
      <p:ext uri="{BB962C8B-B14F-4D97-AF65-F5344CB8AC3E}">
        <p14:creationId xmlns:p14="http://schemas.microsoft.com/office/powerpoint/2010/main" val="425936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AF1DE5D-22D4-3D59-45FA-A64DF43DD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FA3B3E-01DC-54E2-5C79-B6DE6F2679F0}"/>
              </a:ext>
            </a:extLst>
          </p:cNvPr>
          <p:cNvSpPr>
            <a:spLocks noGrp="1"/>
          </p:cNvSpPr>
          <p:nvPr>
            <p:ph type="title"/>
          </p:nvPr>
        </p:nvSpPr>
        <p:spPr>
          <a:xfrm>
            <a:off x="838200" y="365126"/>
            <a:ext cx="10515600" cy="838642"/>
          </a:xfrm>
        </p:spPr>
        <p:txBody>
          <a:bodyPr/>
          <a:lstStyle/>
          <a:p>
            <a:pPr algn="ctr"/>
            <a:r>
              <a:rPr lang="en-US" dirty="0">
                <a:solidFill>
                  <a:srgbClr val="0042F0"/>
                </a:solidFill>
              </a:rPr>
              <a:t>T63/T42 100m; Paris 2024</a:t>
            </a:r>
          </a:p>
        </p:txBody>
      </p:sp>
      <p:sp>
        <p:nvSpPr>
          <p:cNvPr id="3" name="Content Placeholder 2">
            <a:extLst>
              <a:ext uri="{FF2B5EF4-FFF2-40B4-BE49-F238E27FC236}">
                <a16:creationId xmlns:a16="http://schemas.microsoft.com/office/drawing/2014/main" id="{9BBF3D42-0427-D89F-9487-AEDE0DA4CA68}"/>
              </a:ext>
            </a:extLst>
          </p:cNvPr>
          <p:cNvSpPr>
            <a:spLocks noGrp="1"/>
          </p:cNvSpPr>
          <p:nvPr>
            <p:ph idx="1"/>
          </p:nvPr>
        </p:nvSpPr>
        <p:spPr>
          <a:xfrm>
            <a:off x="109182" y="1203768"/>
            <a:ext cx="11900848" cy="5555847"/>
          </a:xfrm>
        </p:spPr>
        <p:txBody>
          <a:bodyPr>
            <a:normAutofit/>
          </a:bodyPr>
          <a:lstStyle/>
          <a:p>
            <a:pPr marL="457200" lvl="1" indent="0">
              <a:buNone/>
            </a:pPr>
            <a:endParaRPr lang="en-US" sz="3200" dirty="0"/>
          </a:p>
          <a:p>
            <a:pPr lvl="1"/>
            <a:r>
              <a:rPr lang="en-US" sz="3200" dirty="0"/>
              <a:t>For illustration purposes, in the </a:t>
            </a:r>
            <a:r>
              <a:rPr lang="en-US" sz="3200" u="sng" dirty="0">
                <a:hlinkClick r:id="rId3"/>
              </a:rPr>
              <a:t>100m T63 event</a:t>
            </a:r>
            <a:r>
              <a:rPr lang="en-US" sz="3200" dirty="0"/>
              <a:t> at the Paris 2024 Paralympic Games, the athlete in lane 8 </a:t>
            </a:r>
            <a:r>
              <a:rPr lang="en-US" sz="3200" i="1" u="sng" dirty="0"/>
              <a:t>would not be eligible to use a support pad based on his T63 Sport Class alone</a:t>
            </a:r>
            <a:r>
              <a:rPr lang="en-US" sz="3200" dirty="0"/>
              <a:t>.</a:t>
            </a:r>
          </a:p>
          <a:p>
            <a:pPr lvl="2"/>
            <a:r>
              <a:rPr lang="en-US" sz="2800" dirty="0"/>
              <a:t> </a:t>
            </a:r>
            <a:r>
              <a:rPr lang="en-US" sz="2800" b="1" dirty="0"/>
              <a:t>However</a:t>
            </a:r>
            <a:r>
              <a:rPr lang="en-US" sz="2800" dirty="0"/>
              <a:t>, as </a:t>
            </a:r>
            <a:r>
              <a:rPr lang="en-US" sz="2800" dirty="0">
                <a:solidFill>
                  <a:srgbClr val="FF0000"/>
                </a:solidFill>
              </a:rPr>
              <a:t>he also has an upper limb deficiency (</a:t>
            </a:r>
            <a:r>
              <a:rPr lang="en-US" sz="2800" dirty="0" err="1">
                <a:solidFill>
                  <a:srgbClr val="FF0000"/>
                </a:solidFill>
              </a:rPr>
              <a:t>dysmelia</a:t>
            </a:r>
            <a:r>
              <a:rPr lang="en-US" sz="2800" dirty="0">
                <a:solidFill>
                  <a:srgbClr val="FF0000"/>
                </a:solidFill>
              </a:rPr>
              <a:t>, i.e. his arm is short and and abnormally developed) affecting his left arm</a:t>
            </a:r>
            <a:r>
              <a:rPr lang="en-US" sz="2800" dirty="0"/>
              <a:t>, he is eligible to use a support pad at the start if he wishes, in accordance with the Note to Rule 17.5.      </a:t>
            </a:r>
            <a:endParaRPr lang="en-US" dirty="0"/>
          </a:p>
        </p:txBody>
      </p:sp>
    </p:spTree>
    <p:extLst>
      <p:ext uri="{BB962C8B-B14F-4D97-AF65-F5344CB8AC3E}">
        <p14:creationId xmlns:p14="http://schemas.microsoft.com/office/powerpoint/2010/main" val="1137114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1C4C0181-E6CB-551C-36EB-804C939EBD1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9A4A3D9-0CF9-6EFA-B98F-19BE40D6D191}"/>
              </a:ext>
            </a:extLst>
          </p:cNvPr>
          <p:cNvPicPr>
            <a:picLocks noChangeAspect="1"/>
          </p:cNvPicPr>
          <p:nvPr/>
        </p:nvPicPr>
        <p:blipFill>
          <a:blip r:embed="rId3"/>
          <a:stretch>
            <a:fillRect/>
          </a:stretch>
        </p:blipFill>
        <p:spPr>
          <a:xfrm>
            <a:off x="461701" y="421331"/>
            <a:ext cx="5875303" cy="3531533"/>
          </a:xfrm>
          <a:prstGeom prst="rect">
            <a:avLst/>
          </a:prstGeom>
        </p:spPr>
      </p:pic>
      <p:cxnSp>
        <p:nvCxnSpPr>
          <p:cNvPr id="8" name="Straight Arrow Connector 7">
            <a:extLst>
              <a:ext uri="{FF2B5EF4-FFF2-40B4-BE49-F238E27FC236}">
                <a16:creationId xmlns:a16="http://schemas.microsoft.com/office/drawing/2014/main" id="{535E30C4-116C-2E6D-C062-4B9F34CB4DD0}"/>
              </a:ext>
            </a:extLst>
          </p:cNvPr>
          <p:cNvCxnSpPr>
            <a:cxnSpLocks/>
          </p:cNvCxnSpPr>
          <p:nvPr/>
        </p:nvCxnSpPr>
        <p:spPr>
          <a:xfrm flipH="1">
            <a:off x="3698129" y="2702257"/>
            <a:ext cx="1596788" cy="0"/>
          </a:xfrm>
          <a:prstGeom prst="straightConnector1">
            <a:avLst/>
          </a:prstGeom>
          <a:ln w="34925">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C086465E-C2BC-D5CC-491D-582DD5896B99}"/>
              </a:ext>
            </a:extLst>
          </p:cNvPr>
          <p:cNvSpPr txBox="1"/>
          <p:nvPr/>
        </p:nvSpPr>
        <p:spPr>
          <a:xfrm>
            <a:off x="3865049" y="3209929"/>
            <a:ext cx="844718" cy="369332"/>
          </a:xfrm>
          <a:prstGeom prst="rect">
            <a:avLst/>
          </a:prstGeom>
          <a:noFill/>
        </p:spPr>
        <p:txBody>
          <a:bodyPr wrap="none" rtlCol="0">
            <a:spAutoFit/>
          </a:bodyPr>
          <a:lstStyle/>
          <a:p>
            <a:r>
              <a:rPr lang="en-US" dirty="0"/>
              <a:t>Lane 8</a:t>
            </a:r>
          </a:p>
        </p:txBody>
      </p:sp>
      <p:cxnSp>
        <p:nvCxnSpPr>
          <p:cNvPr id="24" name="Straight Arrow Connector 23">
            <a:extLst>
              <a:ext uri="{FF2B5EF4-FFF2-40B4-BE49-F238E27FC236}">
                <a16:creationId xmlns:a16="http://schemas.microsoft.com/office/drawing/2014/main" id="{EC6D52A1-94EB-CA43-72EB-EB3395A39914}"/>
              </a:ext>
            </a:extLst>
          </p:cNvPr>
          <p:cNvCxnSpPr>
            <a:cxnSpLocks/>
          </p:cNvCxnSpPr>
          <p:nvPr/>
        </p:nvCxnSpPr>
        <p:spPr>
          <a:xfrm>
            <a:off x="1260764" y="1745673"/>
            <a:ext cx="955963" cy="0"/>
          </a:xfrm>
          <a:prstGeom prst="straightConnector1">
            <a:avLst/>
          </a:prstGeom>
          <a:ln w="34925">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3F16DD69-6CC5-8ADD-8DAB-67B50BA5FBC1}"/>
              </a:ext>
            </a:extLst>
          </p:cNvPr>
          <p:cNvSpPr txBox="1"/>
          <p:nvPr/>
        </p:nvSpPr>
        <p:spPr>
          <a:xfrm>
            <a:off x="442366" y="1582487"/>
            <a:ext cx="955964" cy="646331"/>
          </a:xfrm>
          <a:prstGeom prst="rect">
            <a:avLst/>
          </a:prstGeom>
          <a:noFill/>
        </p:spPr>
        <p:txBody>
          <a:bodyPr wrap="square" rtlCol="0">
            <a:spAutoFit/>
          </a:bodyPr>
          <a:lstStyle/>
          <a:p>
            <a:r>
              <a:rPr lang="en-US" dirty="0"/>
              <a:t>Lane8 athlete</a:t>
            </a:r>
          </a:p>
        </p:txBody>
      </p:sp>
      <p:pic>
        <p:nvPicPr>
          <p:cNvPr id="28" name="Picture 27">
            <a:extLst>
              <a:ext uri="{FF2B5EF4-FFF2-40B4-BE49-F238E27FC236}">
                <a16:creationId xmlns:a16="http://schemas.microsoft.com/office/drawing/2014/main" id="{FFC74B27-5F19-CE4C-738A-9B781F1B8234}"/>
              </a:ext>
            </a:extLst>
          </p:cNvPr>
          <p:cNvPicPr>
            <a:picLocks noChangeAspect="1"/>
          </p:cNvPicPr>
          <p:nvPr/>
        </p:nvPicPr>
        <p:blipFill>
          <a:blip r:embed="rId4"/>
          <a:stretch>
            <a:fillRect/>
          </a:stretch>
        </p:blipFill>
        <p:spPr>
          <a:xfrm>
            <a:off x="6453963" y="424486"/>
            <a:ext cx="4777957" cy="3531533"/>
          </a:xfrm>
          <a:prstGeom prst="rect">
            <a:avLst/>
          </a:prstGeom>
        </p:spPr>
      </p:pic>
      <p:sp>
        <p:nvSpPr>
          <p:cNvPr id="31" name="TextBox 30">
            <a:extLst>
              <a:ext uri="{FF2B5EF4-FFF2-40B4-BE49-F238E27FC236}">
                <a16:creationId xmlns:a16="http://schemas.microsoft.com/office/drawing/2014/main" id="{3E68215C-9242-A902-5D04-1B4DB86E791C}"/>
              </a:ext>
            </a:extLst>
          </p:cNvPr>
          <p:cNvSpPr txBox="1"/>
          <p:nvPr/>
        </p:nvSpPr>
        <p:spPr>
          <a:xfrm>
            <a:off x="9352856" y="3117596"/>
            <a:ext cx="2040217" cy="923330"/>
          </a:xfrm>
          <a:prstGeom prst="rect">
            <a:avLst/>
          </a:prstGeom>
          <a:solidFill>
            <a:schemeClr val="bg1"/>
          </a:solidFill>
        </p:spPr>
        <p:txBody>
          <a:bodyPr wrap="square" rtlCol="0">
            <a:spAutoFit/>
          </a:bodyPr>
          <a:lstStyle/>
          <a:p>
            <a:r>
              <a:rPr lang="en-US" dirty="0"/>
              <a:t>T63 with disfigured and shortened left arm in lane 8</a:t>
            </a:r>
          </a:p>
        </p:txBody>
      </p:sp>
      <p:cxnSp>
        <p:nvCxnSpPr>
          <p:cNvPr id="30" name="Straight Arrow Connector 29">
            <a:extLst>
              <a:ext uri="{FF2B5EF4-FFF2-40B4-BE49-F238E27FC236}">
                <a16:creationId xmlns:a16="http://schemas.microsoft.com/office/drawing/2014/main" id="{0BC94BF8-1437-5FDA-A99F-2F4F2AE46005}"/>
              </a:ext>
            </a:extLst>
          </p:cNvPr>
          <p:cNvCxnSpPr>
            <a:cxnSpLocks/>
          </p:cNvCxnSpPr>
          <p:nvPr/>
        </p:nvCxnSpPr>
        <p:spPr>
          <a:xfrm flipH="1" flipV="1">
            <a:off x="10460307" y="2431675"/>
            <a:ext cx="384902" cy="821888"/>
          </a:xfrm>
          <a:prstGeom prst="straightConnector1">
            <a:avLst/>
          </a:prstGeom>
          <a:ln w="38100">
            <a:solidFill>
              <a:srgbClr val="FF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ADA07562-2E75-571E-CD24-C353B5CA47E4}"/>
              </a:ext>
            </a:extLst>
          </p:cNvPr>
          <p:cNvSpPr>
            <a:spLocks noGrp="1"/>
          </p:cNvSpPr>
          <p:nvPr>
            <p:ph type="title"/>
          </p:nvPr>
        </p:nvSpPr>
        <p:spPr>
          <a:xfrm>
            <a:off x="2467561" y="4548597"/>
            <a:ext cx="7905403" cy="1905232"/>
          </a:xfrm>
          <a:solidFill>
            <a:schemeClr val="bg1">
              <a:lumMod val="85000"/>
            </a:schemeClr>
          </a:solidFill>
        </p:spPr>
        <p:txBody>
          <a:bodyPr anchor="ctr">
            <a:normAutofit/>
          </a:bodyPr>
          <a:lstStyle/>
          <a:p>
            <a:pPr algn="ctr"/>
            <a:r>
              <a:rPr lang="en-US" sz="4800" dirty="0">
                <a:solidFill>
                  <a:srgbClr val="0042F0"/>
                </a:solidFill>
              </a:rPr>
              <a:t>T63/T42 100m; Paris 2024</a:t>
            </a:r>
          </a:p>
        </p:txBody>
      </p:sp>
    </p:spTree>
    <p:extLst>
      <p:ext uri="{BB962C8B-B14F-4D97-AF65-F5344CB8AC3E}">
        <p14:creationId xmlns:p14="http://schemas.microsoft.com/office/powerpoint/2010/main" val="4206765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A61D-05F4-18EA-1DF5-845E59441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C2BBF-A343-4F6E-0F72-DCA7165A7FE7}"/>
              </a:ext>
            </a:extLst>
          </p:cNvPr>
          <p:cNvSpPr>
            <a:spLocks noGrp="1"/>
          </p:cNvSpPr>
          <p:nvPr>
            <p:ph type="title"/>
          </p:nvPr>
        </p:nvSpPr>
        <p:spPr>
          <a:xfrm>
            <a:off x="835924" y="98385"/>
            <a:ext cx="10515600" cy="838642"/>
          </a:xfrm>
        </p:spPr>
        <p:txBody>
          <a:bodyPr/>
          <a:lstStyle/>
          <a:p>
            <a:pPr algn="ctr"/>
            <a:r>
              <a:rPr lang="en-US" dirty="0">
                <a:solidFill>
                  <a:srgbClr val="0042F0"/>
                </a:solidFill>
              </a:rPr>
              <a:t>The Race (rule 18)</a:t>
            </a:r>
          </a:p>
        </p:txBody>
      </p:sp>
      <p:sp>
        <p:nvSpPr>
          <p:cNvPr id="3" name="Content Placeholder 2">
            <a:extLst>
              <a:ext uri="{FF2B5EF4-FFF2-40B4-BE49-F238E27FC236}">
                <a16:creationId xmlns:a16="http://schemas.microsoft.com/office/drawing/2014/main" id="{D3247EF8-0E2D-C3FE-EE0B-0FAED38A5B62}"/>
              </a:ext>
            </a:extLst>
          </p:cNvPr>
          <p:cNvSpPr>
            <a:spLocks noGrp="1"/>
          </p:cNvSpPr>
          <p:nvPr>
            <p:ph idx="1"/>
          </p:nvPr>
        </p:nvSpPr>
        <p:spPr>
          <a:xfrm>
            <a:off x="218362" y="767040"/>
            <a:ext cx="11750723" cy="6090960"/>
          </a:xfrm>
        </p:spPr>
        <p:txBody>
          <a:bodyPr>
            <a:normAutofit lnSpcReduction="10000"/>
          </a:bodyPr>
          <a:lstStyle/>
          <a:p>
            <a:pPr lvl="1"/>
            <a:r>
              <a:rPr lang="en-US" sz="2800" b="1" dirty="0"/>
              <a:t>Rule 18.5(C): In all races run in lanes </a:t>
            </a:r>
            <a:r>
              <a:rPr lang="en-US" sz="2800" dirty="0"/>
              <a:t>(or any part of a race run in lanes), each athlete or the athlete’s guide runner shall keep within their allocated lane from start to finish and: </a:t>
            </a:r>
          </a:p>
          <a:p>
            <a:pPr marL="1371600" lvl="2" indent="-457200">
              <a:buFont typeface="+mj-lt"/>
              <a:buAutoNum type="arabicPeriod"/>
            </a:pPr>
            <a:r>
              <a:rPr lang="en-US" sz="2400" u="sng" dirty="0"/>
              <a:t>when running on a bend</a:t>
            </a:r>
            <a:r>
              <a:rPr lang="en-US" sz="2400" dirty="0"/>
              <a:t>, shall not step or run on or inside the left-hand lane line or in the case of the inside lane, the </a:t>
            </a:r>
            <a:r>
              <a:rPr lang="en-US" sz="2400" dirty="0" err="1"/>
              <a:t>kerb</a:t>
            </a:r>
            <a:r>
              <a:rPr lang="en-US" sz="2400" dirty="0"/>
              <a:t> or line marking the border of the inside of the track;</a:t>
            </a:r>
          </a:p>
          <a:p>
            <a:pPr marL="1371600" lvl="2" indent="-457200">
              <a:buFont typeface="+mj-lt"/>
              <a:buAutoNum type="arabicPeriod"/>
            </a:pPr>
            <a:r>
              <a:rPr lang="en-US" sz="2400" dirty="0"/>
              <a:t>For wheelchairs, If 1 wheel is on the line the athlete has two pushes to get off before being </a:t>
            </a:r>
            <a:r>
              <a:rPr lang="en-US" sz="2400" dirty="0" err="1"/>
              <a:t>DQ’d</a:t>
            </a:r>
            <a:endParaRPr lang="en-US" sz="2400" dirty="0"/>
          </a:p>
          <a:p>
            <a:pPr marL="1371600" lvl="2" indent="-457200">
              <a:buFont typeface="+mj-lt"/>
              <a:buAutoNum type="arabicPeriod"/>
            </a:pPr>
            <a:r>
              <a:rPr lang="en-US" sz="2400" dirty="0"/>
              <a:t>For Frame Runners, if 1 wheel is on the line the athlete has Two STEPS to get off before being </a:t>
            </a:r>
            <a:r>
              <a:rPr lang="en-US" sz="2400" dirty="0" err="1"/>
              <a:t>DQ’d</a:t>
            </a:r>
            <a:endParaRPr lang="en-US" sz="2400" dirty="0"/>
          </a:p>
          <a:p>
            <a:pPr marL="1371600" lvl="2" indent="-457200">
              <a:buFont typeface="+mj-lt"/>
              <a:buAutoNum type="arabicPeriod"/>
            </a:pPr>
            <a:r>
              <a:rPr lang="en-US" sz="2400" dirty="0"/>
              <a:t>For either above if a wheel goes completely over the inside line of the lane it is automatically a DQ</a:t>
            </a:r>
          </a:p>
          <a:p>
            <a:pPr lvl="2"/>
            <a:endParaRPr lang="en-US" dirty="0"/>
          </a:p>
          <a:p>
            <a:pPr lvl="1"/>
            <a:r>
              <a:rPr lang="en-US" sz="2800" b="1" dirty="0"/>
              <a:t>Rule 18.5(D):  In all races </a:t>
            </a:r>
            <a:r>
              <a:rPr lang="en-US" sz="2800" b="1" u="sng" dirty="0"/>
              <a:t>not</a:t>
            </a:r>
            <a:r>
              <a:rPr lang="en-US" sz="2800" b="1" dirty="0"/>
              <a:t> run in lanes (or any part of races not run in lanes), </a:t>
            </a:r>
            <a:r>
              <a:rPr lang="en-US" sz="2800" dirty="0"/>
              <a:t>steps/wheels once on or completely over the </a:t>
            </a:r>
            <a:r>
              <a:rPr lang="en-US" sz="2800" dirty="0" err="1"/>
              <a:t>kerb</a:t>
            </a:r>
            <a:r>
              <a:rPr lang="en-US" sz="2800" dirty="0"/>
              <a:t> or line marking the applicable border :</a:t>
            </a:r>
          </a:p>
          <a:p>
            <a:pPr lvl="2"/>
            <a:r>
              <a:rPr lang="en-US" sz="2400" b="1" dirty="0"/>
              <a:t>The consequences are the same as elucidated in items 2, 3, 4 above</a:t>
            </a:r>
          </a:p>
        </p:txBody>
      </p:sp>
    </p:spTree>
    <p:extLst>
      <p:ext uri="{BB962C8B-B14F-4D97-AF65-F5344CB8AC3E}">
        <p14:creationId xmlns:p14="http://schemas.microsoft.com/office/powerpoint/2010/main" val="244116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F73DF-82D6-623D-E951-3B43BACBF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002BD-9A6F-113E-5E1B-734ACCC5ADEB}"/>
              </a:ext>
            </a:extLst>
          </p:cNvPr>
          <p:cNvSpPr>
            <a:spLocks noGrp="1"/>
          </p:cNvSpPr>
          <p:nvPr>
            <p:ph type="title"/>
          </p:nvPr>
        </p:nvSpPr>
        <p:spPr>
          <a:xfrm>
            <a:off x="838200" y="365126"/>
            <a:ext cx="10515600" cy="838642"/>
          </a:xfrm>
        </p:spPr>
        <p:txBody>
          <a:bodyPr/>
          <a:lstStyle/>
          <a:p>
            <a:pPr algn="ctr"/>
            <a:r>
              <a:rPr lang="en-US" dirty="0">
                <a:solidFill>
                  <a:srgbClr val="0042F0"/>
                </a:solidFill>
              </a:rPr>
              <a:t>The Race (rule 18.18)</a:t>
            </a:r>
          </a:p>
        </p:txBody>
      </p:sp>
      <p:sp>
        <p:nvSpPr>
          <p:cNvPr id="3" name="Content Placeholder 2">
            <a:extLst>
              <a:ext uri="{FF2B5EF4-FFF2-40B4-BE49-F238E27FC236}">
                <a16:creationId xmlns:a16="http://schemas.microsoft.com/office/drawing/2014/main" id="{2CAF4D6E-B45A-3B5E-5AFE-326B7B7D0E50}"/>
              </a:ext>
            </a:extLst>
          </p:cNvPr>
          <p:cNvSpPr>
            <a:spLocks noGrp="1"/>
          </p:cNvSpPr>
          <p:nvPr>
            <p:ph idx="1"/>
          </p:nvPr>
        </p:nvSpPr>
        <p:spPr>
          <a:xfrm>
            <a:off x="271849" y="1203768"/>
            <a:ext cx="11607113" cy="5555847"/>
          </a:xfrm>
        </p:spPr>
        <p:txBody>
          <a:bodyPr>
            <a:normAutofit/>
          </a:bodyPr>
          <a:lstStyle/>
          <a:p>
            <a:pPr lvl="1"/>
            <a:r>
              <a:rPr lang="en-US" sz="2800" dirty="0"/>
              <a:t>An </a:t>
            </a:r>
            <a:r>
              <a:rPr lang="en-US" sz="2800" b="1" dirty="0"/>
              <a:t>athlete and/or guide-runner may carry water, refreshments or sponges </a:t>
            </a:r>
            <a:r>
              <a:rPr lang="en-US" sz="2800" dirty="0"/>
              <a:t>by hand or attached to their body provided such items are (</a:t>
            </a:r>
            <a:r>
              <a:rPr lang="en-US" sz="2800" dirty="0" err="1"/>
              <a:t>i</a:t>
            </a:r>
            <a:r>
              <a:rPr lang="en-US" sz="2800" dirty="0"/>
              <a:t>) carried from the start of the race; or (ii) collected from an official station during the race. </a:t>
            </a:r>
          </a:p>
          <a:p>
            <a:pPr lvl="2"/>
            <a:r>
              <a:rPr lang="en-US" sz="2400" dirty="0"/>
              <a:t>Such </a:t>
            </a:r>
            <a:r>
              <a:rPr lang="en-US" sz="2400" b="1" dirty="0"/>
              <a:t>items may be exchanged between an athlete and their guide-runner </a:t>
            </a:r>
            <a:r>
              <a:rPr lang="en-US" sz="2400" dirty="0"/>
              <a:t>(or vice versa) at any time during the race. </a:t>
            </a:r>
          </a:p>
          <a:p>
            <a:pPr lvl="2"/>
            <a:r>
              <a:rPr lang="en-US" sz="2400" dirty="0"/>
              <a:t>In addition, such </a:t>
            </a:r>
            <a:r>
              <a:rPr lang="en-US" sz="2400" b="1" dirty="0"/>
              <a:t>items may be provided </a:t>
            </a:r>
            <a:r>
              <a:rPr lang="en-US" sz="2400" dirty="0"/>
              <a:t>to athletes and/or guide runners </a:t>
            </a:r>
            <a:r>
              <a:rPr lang="en-US" sz="2400" b="1" dirty="0"/>
              <a:t>for medical reasons, </a:t>
            </a:r>
          </a:p>
          <a:p>
            <a:pPr lvl="3"/>
            <a:r>
              <a:rPr lang="en-US" sz="2000" dirty="0"/>
              <a:t>medical staff member appointed by WPA and/or LOC or at the direction of race officials.</a:t>
            </a:r>
          </a:p>
          <a:p>
            <a:pPr marL="687388" lvl="3"/>
            <a:r>
              <a:rPr lang="en-US" sz="2800" b="1" dirty="0"/>
              <a:t>An athlete and/or guide runner who breaches this Rule shall:</a:t>
            </a:r>
          </a:p>
          <a:p>
            <a:pPr marL="1144588" lvl="4"/>
            <a:r>
              <a:rPr lang="en-US" sz="2000" dirty="0"/>
              <a:t> </a:t>
            </a:r>
            <a:r>
              <a:rPr lang="en-US" sz="2400" dirty="0"/>
              <a:t>for a first such offence, be warned by the Referee, normally by showing a yellow card. </a:t>
            </a:r>
          </a:p>
          <a:p>
            <a:pPr marL="1144588" lvl="4"/>
            <a:r>
              <a:rPr lang="en-US" sz="2400" dirty="0"/>
              <a:t>For a second offence, the Referee shall disqualify the athlete and/or guide runner, normally by showing a red card.</a:t>
            </a:r>
          </a:p>
        </p:txBody>
      </p:sp>
    </p:spTree>
    <p:extLst>
      <p:ext uri="{BB962C8B-B14F-4D97-AF65-F5344CB8AC3E}">
        <p14:creationId xmlns:p14="http://schemas.microsoft.com/office/powerpoint/2010/main" val="132343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BDD74CAB-9BBD-E114-6238-0DEECC1AE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5362A-34CF-C27D-4496-F7179806BBD0}"/>
              </a:ext>
            </a:extLst>
          </p:cNvPr>
          <p:cNvSpPr>
            <a:spLocks noGrp="1"/>
          </p:cNvSpPr>
          <p:nvPr>
            <p:ph type="title"/>
          </p:nvPr>
        </p:nvSpPr>
        <p:spPr>
          <a:xfrm>
            <a:off x="838200" y="365126"/>
            <a:ext cx="10515600" cy="838642"/>
          </a:xfrm>
        </p:spPr>
        <p:txBody>
          <a:bodyPr>
            <a:normAutofit/>
          </a:bodyPr>
          <a:lstStyle/>
          <a:p>
            <a:pPr algn="ctr"/>
            <a:r>
              <a:rPr lang="en-US" dirty="0">
                <a:solidFill>
                  <a:srgbClr val="0042F0"/>
                </a:solidFill>
              </a:rPr>
              <a:t>The Finish (rule 19)</a:t>
            </a:r>
          </a:p>
        </p:txBody>
      </p:sp>
      <p:sp>
        <p:nvSpPr>
          <p:cNvPr id="3" name="Content Placeholder 2">
            <a:extLst>
              <a:ext uri="{FF2B5EF4-FFF2-40B4-BE49-F238E27FC236}">
                <a16:creationId xmlns:a16="http://schemas.microsoft.com/office/drawing/2014/main" id="{10A7459B-4CCB-B5F3-2CF7-82CC003FD41C}"/>
              </a:ext>
            </a:extLst>
          </p:cNvPr>
          <p:cNvSpPr>
            <a:spLocks noGrp="1"/>
          </p:cNvSpPr>
          <p:nvPr>
            <p:ph idx="1"/>
          </p:nvPr>
        </p:nvSpPr>
        <p:spPr>
          <a:xfrm>
            <a:off x="838200" y="1203768"/>
            <a:ext cx="10515600" cy="5555847"/>
          </a:xfrm>
        </p:spPr>
        <p:txBody>
          <a:bodyPr>
            <a:normAutofit/>
          </a:bodyPr>
          <a:lstStyle/>
          <a:p>
            <a:pPr lvl="1">
              <a:lnSpc>
                <a:spcPct val="150000"/>
              </a:lnSpc>
              <a:spcBef>
                <a:spcPts val="1200"/>
              </a:spcBef>
            </a:pPr>
            <a:r>
              <a:rPr lang="en-US" sz="3200" dirty="0"/>
              <a:t>Comment: At the completion of all Wheelchair and Frame Running races, </a:t>
            </a:r>
            <a:r>
              <a:rPr lang="en-US" sz="3200" i="1" u="sng" dirty="0"/>
              <a:t>some athletes tend to continue wheeling and/or running straight </a:t>
            </a:r>
            <a:r>
              <a:rPr lang="en-US" sz="3200" dirty="0"/>
              <a:t>after crossing the finish line, rather than following the curve of the track. This can lead to potential collisions with other athletes. </a:t>
            </a:r>
            <a:r>
              <a:rPr lang="en-US" sz="3200" i="1" u="sng" dirty="0"/>
              <a:t>To prevent such incidents, all athletes should follow the curve of the lanes after finishing their race.</a:t>
            </a:r>
          </a:p>
        </p:txBody>
      </p:sp>
    </p:spTree>
    <p:extLst>
      <p:ext uri="{BB962C8B-B14F-4D97-AF65-F5344CB8AC3E}">
        <p14:creationId xmlns:p14="http://schemas.microsoft.com/office/powerpoint/2010/main" val="2919148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20E41219-8CEC-E366-8F69-7C6A2AF25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A1E7B-7030-5216-9596-846F31FA5071}"/>
              </a:ext>
            </a:extLst>
          </p:cNvPr>
          <p:cNvSpPr>
            <a:spLocks noGrp="1"/>
          </p:cNvSpPr>
          <p:nvPr>
            <p:ph type="title"/>
          </p:nvPr>
        </p:nvSpPr>
        <p:spPr>
          <a:xfrm>
            <a:off x="838200" y="365126"/>
            <a:ext cx="10515600" cy="838642"/>
          </a:xfrm>
        </p:spPr>
        <p:txBody>
          <a:bodyPr/>
          <a:lstStyle/>
          <a:p>
            <a:pPr algn="ctr"/>
            <a:r>
              <a:rPr lang="en-US" dirty="0">
                <a:solidFill>
                  <a:srgbClr val="0042F0"/>
                </a:solidFill>
              </a:rPr>
              <a:t>Long Jump (rule 28)</a:t>
            </a:r>
          </a:p>
        </p:txBody>
      </p:sp>
      <p:sp>
        <p:nvSpPr>
          <p:cNvPr id="3" name="Content Placeholder 2">
            <a:extLst>
              <a:ext uri="{FF2B5EF4-FFF2-40B4-BE49-F238E27FC236}">
                <a16:creationId xmlns:a16="http://schemas.microsoft.com/office/drawing/2014/main" id="{F296D54A-D017-22EB-1C8D-53FA3693FC7D}"/>
              </a:ext>
            </a:extLst>
          </p:cNvPr>
          <p:cNvSpPr>
            <a:spLocks noGrp="1"/>
          </p:cNvSpPr>
          <p:nvPr>
            <p:ph idx="1"/>
          </p:nvPr>
        </p:nvSpPr>
        <p:spPr>
          <a:xfrm>
            <a:off x="838200" y="1203768"/>
            <a:ext cx="10515600" cy="5555847"/>
          </a:xfrm>
        </p:spPr>
        <p:txBody>
          <a:bodyPr>
            <a:normAutofit/>
          </a:bodyPr>
          <a:lstStyle/>
          <a:p>
            <a:pPr lvl="1"/>
            <a:r>
              <a:rPr lang="en-US" sz="3200" dirty="0"/>
              <a:t>Rule 28.1: </a:t>
            </a:r>
          </a:p>
          <a:p>
            <a:pPr lvl="1"/>
            <a:r>
              <a:rPr lang="en-US" sz="3200" dirty="0"/>
              <a:t>Comment: Since the intent of Rule 28.1a focuses on the position of the front of the take-off shoe / foot or prosthetic device, </a:t>
            </a:r>
            <a:r>
              <a:rPr lang="en-US" sz="3200" b="1" dirty="0"/>
              <a:t>it is not relevant if the vertical plane should be broken in other ways, </a:t>
            </a:r>
            <a:r>
              <a:rPr lang="en-US" sz="3200" dirty="0"/>
              <a:t>for example, </a:t>
            </a:r>
          </a:p>
          <a:p>
            <a:pPr lvl="2"/>
            <a:r>
              <a:rPr lang="en-US" sz="2800" dirty="0"/>
              <a:t>by their </a:t>
            </a:r>
            <a:r>
              <a:rPr lang="en-US" sz="2800" u="sng" dirty="0"/>
              <a:t>hands or arms or a cap or piece of jewelry falling </a:t>
            </a:r>
            <a:r>
              <a:rPr lang="en-US" sz="2800" dirty="0"/>
              <a:t>from the athlete’s body during the take-off. </a:t>
            </a:r>
          </a:p>
          <a:p>
            <a:pPr lvl="2"/>
            <a:r>
              <a:rPr lang="en-US" sz="2800" dirty="0"/>
              <a:t>Similarly, a </a:t>
            </a:r>
            <a:r>
              <a:rPr lang="en-US" sz="2800" u="sng" dirty="0"/>
              <a:t>loose shoelace or the like is not relevant </a:t>
            </a:r>
            <a:r>
              <a:rPr lang="en-US" sz="2800" dirty="0"/>
              <a:t>to the adjudication even if it breaks the plane.</a:t>
            </a:r>
          </a:p>
        </p:txBody>
      </p:sp>
    </p:spTree>
    <p:extLst>
      <p:ext uri="{BB962C8B-B14F-4D97-AF65-F5344CB8AC3E}">
        <p14:creationId xmlns:p14="http://schemas.microsoft.com/office/powerpoint/2010/main" val="3491277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FCBEDD8E-5E6F-1D0F-0696-735E28C1A6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B5021-98C1-F08A-80C5-1677F614D0FA}"/>
              </a:ext>
            </a:extLst>
          </p:cNvPr>
          <p:cNvSpPr>
            <a:spLocks noGrp="1"/>
          </p:cNvSpPr>
          <p:nvPr>
            <p:ph type="title"/>
          </p:nvPr>
        </p:nvSpPr>
        <p:spPr>
          <a:xfrm>
            <a:off x="838200" y="365126"/>
            <a:ext cx="10515600" cy="838642"/>
          </a:xfrm>
        </p:spPr>
        <p:txBody>
          <a:bodyPr>
            <a:normAutofit/>
          </a:bodyPr>
          <a:lstStyle/>
          <a:p>
            <a:pPr algn="ctr"/>
            <a:r>
              <a:rPr lang="en-US" dirty="0">
                <a:solidFill>
                  <a:srgbClr val="0042F0"/>
                </a:solidFill>
              </a:rPr>
              <a:t>Discus Throw (rule 32)</a:t>
            </a:r>
          </a:p>
        </p:txBody>
      </p:sp>
      <p:sp>
        <p:nvSpPr>
          <p:cNvPr id="3" name="Content Placeholder 2">
            <a:extLst>
              <a:ext uri="{FF2B5EF4-FFF2-40B4-BE49-F238E27FC236}">
                <a16:creationId xmlns:a16="http://schemas.microsoft.com/office/drawing/2014/main" id="{19242CF5-FFCF-FD66-6B6E-33E944F06EF4}"/>
              </a:ext>
            </a:extLst>
          </p:cNvPr>
          <p:cNvSpPr>
            <a:spLocks noGrp="1"/>
          </p:cNvSpPr>
          <p:nvPr>
            <p:ph idx="1"/>
          </p:nvPr>
        </p:nvSpPr>
        <p:spPr>
          <a:xfrm>
            <a:off x="838200" y="1203768"/>
            <a:ext cx="10515600" cy="5555847"/>
          </a:xfrm>
        </p:spPr>
        <p:txBody>
          <a:bodyPr>
            <a:normAutofit/>
          </a:bodyPr>
          <a:lstStyle/>
          <a:p>
            <a:pPr lvl="1"/>
            <a:r>
              <a:rPr lang="en-US" dirty="0"/>
              <a:t>32.5.1. The cage should be U-shaped in plan as shown in Figure 18. The width of the mouth should be 6m, positioned 7m in front of the </a:t>
            </a:r>
            <a:r>
              <a:rPr lang="en-US" dirty="0" err="1"/>
              <a:t>centre</a:t>
            </a:r>
            <a:r>
              <a:rPr lang="en-US" dirty="0"/>
              <a:t> of the throwing circle. </a:t>
            </a:r>
          </a:p>
          <a:p>
            <a:pPr lvl="2"/>
            <a:r>
              <a:rPr lang="en-US" dirty="0"/>
              <a:t>The end points of the 6m wide mouth shall be the inner edge of the cage netting. </a:t>
            </a:r>
          </a:p>
          <a:p>
            <a:pPr lvl="2"/>
            <a:r>
              <a:rPr lang="en-US" dirty="0"/>
              <a:t>Provisions must be made in the design and construction of the cage to </a:t>
            </a:r>
            <a:r>
              <a:rPr lang="en-US" i="1" dirty="0"/>
              <a:t>prevent a discus from forcing its way through any joints in the cage, the netting, underneath the netting panels or draped netting</a:t>
            </a:r>
            <a:r>
              <a:rPr lang="en-US" dirty="0"/>
              <a:t>.</a:t>
            </a:r>
          </a:p>
          <a:p>
            <a:pPr lvl="1"/>
            <a:endParaRPr lang="en-US" dirty="0"/>
          </a:p>
          <a:p>
            <a:pPr lvl="1"/>
            <a:r>
              <a:rPr lang="en-US" dirty="0"/>
              <a:t>32.5.2. The netting panels or draped netting must be fixed in a way that the width of the mouth is the same at each height of the netting. </a:t>
            </a:r>
          </a:p>
          <a:p>
            <a:pPr lvl="2"/>
            <a:r>
              <a:rPr lang="en-US" dirty="0"/>
              <a:t>The height of the netting panels or draped netting at their lowest point should be at least 4m, </a:t>
            </a:r>
          </a:p>
          <a:p>
            <a:pPr lvl="2"/>
            <a:r>
              <a:rPr lang="en-US" dirty="0"/>
              <a:t>progressively increasing towards the front of the cage to a </a:t>
            </a:r>
            <a:r>
              <a:rPr lang="en-US" i="1" dirty="0"/>
              <a:t>height of at least 6m for the 3m nearest the front of the cage</a:t>
            </a:r>
            <a:r>
              <a:rPr lang="en-US" dirty="0"/>
              <a:t> on each side.</a:t>
            </a:r>
          </a:p>
        </p:txBody>
      </p:sp>
    </p:spTree>
    <p:extLst>
      <p:ext uri="{BB962C8B-B14F-4D97-AF65-F5344CB8AC3E}">
        <p14:creationId xmlns:p14="http://schemas.microsoft.com/office/powerpoint/2010/main" val="344255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769FB22E-7668-31A9-64E0-A98FF4896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699F6D-F684-9AD0-8CD8-BBB17BE756FA}"/>
              </a:ext>
            </a:extLst>
          </p:cNvPr>
          <p:cNvSpPr>
            <a:spLocks noGrp="1"/>
          </p:cNvSpPr>
          <p:nvPr>
            <p:ph type="title"/>
          </p:nvPr>
        </p:nvSpPr>
        <p:spPr>
          <a:xfrm>
            <a:off x="838200" y="365126"/>
            <a:ext cx="10515600" cy="838642"/>
          </a:xfrm>
        </p:spPr>
        <p:txBody>
          <a:bodyPr/>
          <a:lstStyle/>
          <a:p>
            <a:pPr algn="ctr"/>
            <a:r>
              <a:rPr lang="en-US" dirty="0">
                <a:solidFill>
                  <a:srgbClr val="0042F0"/>
                </a:solidFill>
              </a:rPr>
              <a:t>Throwing Frame Specifications (rule 35.1(h))</a:t>
            </a:r>
          </a:p>
        </p:txBody>
      </p:sp>
      <p:sp>
        <p:nvSpPr>
          <p:cNvPr id="3" name="Content Placeholder 2">
            <a:extLst>
              <a:ext uri="{FF2B5EF4-FFF2-40B4-BE49-F238E27FC236}">
                <a16:creationId xmlns:a16="http://schemas.microsoft.com/office/drawing/2014/main" id="{39F6B20D-1E19-78CD-ACCB-12A45522AB8D}"/>
              </a:ext>
            </a:extLst>
          </p:cNvPr>
          <p:cNvSpPr>
            <a:spLocks noGrp="1"/>
          </p:cNvSpPr>
          <p:nvPr>
            <p:ph idx="1"/>
          </p:nvPr>
        </p:nvSpPr>
        <p:spPr>
          <a:xfrm>
            <a:off x="838200" y="1203768"/>
            <a:ext cx="10515600" cy="5555847"/>
          </a:xfrm>
        </p:spPr>
        <p:txBody>
          <a:bodyPr>
            <a:normAutofit/>
          </a:bodyPr>
          <a:lstStyle/>
          <a:p>
            <a:pPr marL="457200" lvl="1" indent="0" algn="ctr">
              <a:buNone/>
            </a:pPr>
            <a:r>
              <a:rPr lang="en-US" sz="3200" dirty="0">
                <a:solidFill>
                  <a:srgbClr val="FF0000"/>
                </a:solidFill>
              </a:rPr>
              <a:t>New Rule 35.1h in force from 1 January 2027</a:t>
            </a:r>
          </a:p>
          <a:p>
            <a:pPr lvl="1" algn="ctr"/>
            <a:endParaRPr lang="en-US" sz="2800" dirty="0">
              <a:solidFill>
                <a:srgbClr val="FF0000"/>
              </a:solidFill>
            </a:endParaRPr>
          </a:p>
          <a:p>
            <a:pPr lvl="1"/>
            <a:r>
              <a:rPr lang="en-US" sz="2800" dirty="0"/>
              <a:t>h) Only athletes in Sport classes F31 and F51 may use a daily wheelchair as their throwing frame, which must not move during the throwing action.</a:t>
            </a:r>
          </a:p>
          <a:p>
            <a:pPr lvl="1"/>
            <a:endParaRPr lang="en-US" sz="2800" dirty="0"/>
          </a:p>
          <a:p>
            <a:pPr lvl="1"/>
            <a:r>
              <a:rPr lang="en-US" sz="2800" dirty="0"/>
              <a:t>Note: Strapping across the upper thighs and or pelvis is encouraged. </a:t>
            </a:r>
          </a:p>
          <a:p>
            <a:pPr lvl="2"/>
            <a:r>
              <a:rPr lang="en-US" sz="2400" dirty="0"/>
              <a:t>Strapping must be only to the daily wheelchair with non-elastic material. </a:t>
            </a:r>
          </a:p>
          <a:p>
            <a:pPr lvl="2"/>
            <a:r>
              <a:rPr lang="en-US" sz="2400" dirty="0"/>
              <a:t>Such strapping shall be the responsibility of the athletes’ assistant and included within the time permitted in Rule 35.5 b).</a:t>
            </a:r>
          </a:p>
        </p:txBody>
      </p:sp>
    </p:spTree>
    <p:extLst>
      <p:ext uri="{BB962C8B-B14F-4D97-AF65-F5344CB8AC3E}">
        <p14:creationId xmlns:p14="http://schemas.microsoft.com/office/powerpoint/2010/main" val="1337087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B5294E19-40A5-A5BA-B666-67C54474F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7E8D9-6160-4209-640F-B3DDB6877815}"/>
              </a:ext>
            </a:extLst>
          </p:cNvPr>
          <p:cNvSpPr>
            <a:spLocks noGrp="1"/>
          </p:cNvSpPr>
          <p:nvPr>
            <p:ph type="title"/>
          </p:nvPr>
        </p:nvSpPr>
        <p:spPr>
          <a:xfrm>
            <a:off x="838200" y="98385"/>
            <a:ext cx="10515600" cy="838642"/>
          </a:xfrm>
        </p:spPr>
        <p:txBody>
          <a:bodyPr/>
          <a:lstStyle/>
          <a:p>
            <a:pPr algn="ctr"/>
            <a:r>
              <a:rPr lang="en-US" dirty="0">
                <a:solidFill>
                  <a:srgbClr val="0042F0"/>
                </a:solidFill>
              </a:rPr>
              <a:t>The Club (Rule 37)</a:t>
            </a:r>
          </a:p>
        </p:txBody>
      </p:sp>
      <p:sp>
        <p:nvSpPr>
          <p:cNvPr id="3" name="Content Placeholder 2">
            <a:extLst>
              <a:ext uri="{FF2B5EF4-FFF2-40B4-BE49-F238E27FC236}">
                <a16:creationId xmlns:a16="http://schemas.microsoft.com/office/drawing/2014/main" id="{2C9C5D8C-C6C1-631A-9502-36FF378E22ED}"/>
              </a:ext>
            </a:extLst>
          </p:cNvPr>
          <p:cNvSpPr>
            <a:spLocks noGrp="1"/>
          </p:cNvSpPr>
          <p:nvPr>
            <p:ph idx="1"/>
          </p:nvPr>
        </p:nvSpPr>
        <p:spPr>
          <a:xfrm>
            <a:off x="163773" y="937027"/>
            <a:ext cx="12028227" cy="5920973"/>
          </a:xfrm>
        </p:spPr>
        <p:txBody>
          <a:bodyPr>
            <a:normAutofit lnSpcReduction="10000"/>
          </a:bodyPr>
          <a:lstStyle/>
          <a:p>
            <a:pPr lvl="1"/>
            <a:r>
              <a:rPr lang="en-US" dirty="0"/>
              <a:t>Construction. The Club shall consist of four main parts: a head, a neck, a body and an end. The head, neck and body shall be solid and made of wood so as to constitute a fixed and integrated whole. The body shall have fixed it to a cylindrical end constructed of metal without indentations, projections or sharp edges.</a:t>
            </a:r>
          </a:p>
          <a:p>
            <a:pPr lvl="1"/>
            <a:endParaRPr lang="en-US" dirty="0"/>
          </a:p>
          <a:p>
            <a:pPr lvl="1"/>
            <a:r>
              <a:rPr lang="en-US" dirty="0"/>
              <a:t>The surface of the head, neck and body shall be smooth and have no dimples or pimples, grooves or ridges, holes or roughness.</a:t>
            </a:r>
          </a:p>
          <a:p>
            <a:pPr marL="457200" lvl="1" indent="0">
              <a:buNone/>
            </a:pPr>
            <a:endParaRPr lang="en-US" dirty="0"/>
          </a:p>
          <a:p>
            <a:pPr lvl="1"/>
            <a:r>
              <a:rPr lang="en-US" dirty="0"/>
              <a:t>The head shall be spherical or cylindrical in shape and immediately taper towards the neck.</a:t>
            </a:r>
          </a:p>
          <a:p>
            <a:pPr lvl="1"/>
            <a:endParaRPr lang="en-US" dirty="0"/>
          </a:p>
          <a:p>
            <a:pPr lvl="1"/>
            <a:r>
              <a:rPr lang="en-US" dirty="0"/>
              <a:t>The diameter of the widest part of the body shall not exceed 60mm and may be cylindrical. The club shall taper regularly towards the neck and slightly towards the metal end.</a:t>
            </a:r>
          </a:p>
          <a:p>
            <a:pPr lvl="1"/>
            <a:endParaRPr lang="en-US" dirty="0"/>
          </a:p>
          <a:p>
            <a:pPr lvl="1"/>
            <a:r>
              <a:rPr lang="en-US" dirty="0"/>
              <a:t>The shape of the Club must be as shown in Figure 24. It shall conform to the following shape and specifications:</a:t>
            </a:r>
          </a:p>
        </p:txBody>
      </p:sp>
    </p:spTree>
    <p:extLst>
      <p:ext uri="{BB962C8B-B14F-4D97-AF65-F5344CB8AC3E}">
        <p14:creationId xmlns:p14="http://schemas.microsoft.com/office/powerpoint/2010/main" val="201379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27F163D8-C314-0C17-5033-2939EDADF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80B659-1B64-D531-0F1D-4C3DBC8A2DB4}"/>
              </a:ext>
            </a:extLst>
          </p:cNvPr>
          <p:cNvSpPr>
            <a:spLocks noGrp="1"/>
          </p:cNvSpPr>
          <p:nvPr>
            <p:ph type="title"/>
          </p:nvPr>
        </p:nvSpPr>
        <p:spPr>
          <a:xfrm>
            <a:off x="838200" y="365126"/>
            <a:ext cx="10515600" cy="838642"/>
          </a:xfrm>
        </p:spPr>
        <p:txBody>
          <a:bodyPr/>
          <a:lstStyle/>
          <a:p>
            <a:pPr algn="ctr"/>
            <a:r>
              <a:rPr lang="en-US" dirty="0">
                <a:solidFill>
                  <a:srgbClr val="0042F0"/>
                </a:solidFill>
              </a:rPr>
              <a:t>The Club</a:t>
            </a:r>
          </a:p>
        </p:txBody>
      </p:sp>
      <p:pic>
        <p:nvPicPr>
          <p:cNvPr id="4" name="Picture 3">
            <a:extLst>
              <a:ext uri="{FF2B5EF4-FFF2-40B4-BE49-F238E27FC236}">
                <a16:creationId xmlns:a16="http://schemas.microsoft.com/office/drawing/2014/main" id="{84050E05-5652-01FA-89A8-94D375CA5B15}"/>
              </a:ext>
            </a:extLst>
          </p:cNvPr>
          <p:cNvPicPr>
            <a:picLocks noChangeAspect="1"/>
          </p:cNvPicPr>
          <p:nvPr/>
        </p:nvPicPr>
        <p:blipFill>
          <a:blip r:embed="rId3"/>
          <a:stretch>
            <a:fillRect/>
          </a:stretch>
        </p:blipFill>
        <p:spPr>
          <a:xfrm>
            <a:off x="3082636" y="1425400"/>
            <a:ext cx="6546273" cy="5067474"/>
          </a:xfrm>
          <a:prstGeom prst="rect">
            <a:avLst/>
          </a:prstGeom>
        </p:spPr>
      </p:pic>
    </p:spTree>
    <p:extLst>
      <p:ext uri="{BB962C8B-B14F-4D97-AF65-F5344CB8AC3E}">
        <p14:creationId xmlns:p14="http://schemas.microsoft.com/office/powerpoint/2010/main" val="1902742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0D5245BC-152B-8DBE-AF1D-9B14D08F6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2F5F02-8613-281D-9696-E96CFACB44B4}"/>
              </a:ext>
            </a:extLst>
          </p:cNvPr>
          <p:cNvSpPr>
            <a:spLocks noGrp="1"/>
          </p:cNvSpPr>
          <p:nvPr>
            <p:ph type="title"/>
          </p:nvPr>
        </p:nvSpPr>
        <p:spPr>
          <a:xfrm>
            <a:off x="838200" y="0"/>
            <a:ext cx="10515600" cy="1325563"/>
          </a:xfrm>
        </p:spPr>
        <p:txBody>
          <a:bodyPr/>
          <a:lstStyle/>
          <a:p>
            <a:pPr algn="ctr"/>
            <a:r>
              <a:rPr lang="en-US" dirty="0">
                <a:solidFill>
                  <a:srgbClr val="0042F0"/>
                </a:solidFill>
              </a:rPr>
              <a:t>The Club (Rule 37)</a:t>
            </a:r>
          </a:p>
        </p:txBody>
      </p:sp>
      <p:pic>
        <p:nvPicPr>
          <p:cNvPr id="6" name="Content Placeholder 5">
            <a:extLst>
              <a:ext uri="{FF2B5EF4-FFF2-40B4-BE49-F238E27FC236}">
                <a16:creationId xmlns:a16="http://schemas.microsoft.com/office/drawing/2014/main" id="{BEBDC92A-399D-B551-2400-E78D0D83FACC}"/>
              </a:ext>
            </a:extLst>
          </p:cNvPr>
          <p:cNvPicPr>
            <a:picLocks noGrp="1" noChangeAspect="1"/>
          </p:cNvPicPr>
          <p:nvPr>
            <p:ph sz="half" idx="1"/>
          </p:nvPr>
        </p:nvPicPr>
        <p:blipFill>
          <a:blip r:embed="rId3"/>
          <a:stretch>
            <a:fillRect/>
          </a:stretch>
        </p:blipFill>
        <p:spPr>
          <a:xfrm>
            <a:off x="366435" y="1171207"/>
            <a:ext cx="4055440" cy="5683581"/>
          </a:xfrm>
          <a:prstGeom prst="rect">
            <a:avLst/>
          </a:prstGeom>
        </p:spPr>
      </p:pic>
      <p:pic>
        <p:nvPicPr>
          <p:cNvPr id="7" name="Content Placeholder 6">
            <a:extLst>
              <a:ext uri="{FF2B5EF4-FFF2-40B4-BE49-F238E27FC236}">
                <a16:creationId xmlns:a16="http://schemas.microsoft.com/office/drawing/2014/main" id="{78CAB045-4CAE-A507-9CC8-C845AE97BD0B}"/>
              </a:ext>
            </a:extLst>
          </p:cNvPr>
          <p:cNvPicPr>
            <a:picLocks noGrp="1" noChangeAspect="1"/>
          </p:cNvPicPr>
          <p:nvPr>
            <p:ph sz="half" idx="2"/>
          </p:nvPr>
        </p:nvPicPr>
        <p:blipFill>
          <a:blip r:embed="rId4"/>
          <a:stretch>
            <a:fillRect/>
          </a:stretch>
        </p:blipFill>
        <p:spPr>
          <a:xfrm>
            <a:off x="4567175" y="2590800"/>
            <a:ext cx="7418411" cy="2493818"/>
          </a:xfrm>
          <a:prstGeom prst="rect">
            <a:avLst/>
          </a:prstGeom>
        </p:spPr>
      </p:pic>
    </p:spTree>
    <p:extLst>
      <p:ext uri="{BB962C8B-B14F-4D97-AF65-F5344CB8AC3E}">
        <p14:creationId xmlns:p14="http://schemas.microsoft.com/office/powerpoint/2010/main" val="2783056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CDF2E60E-06CF-38AB-DDA9-EE25A712F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0D352-4875-B81E-E481-188B8BAE1B8C}"/>
              </a:ext>
            </a:extLst>
          </p:cNvPr>
          <p:cNvSpPr>
            <a:spLocks noGrp="1"/>
          </p:cNvSpPr>
          <p:nvPr>
            <p:ph type="title"/>
          </p:nvPr>
        </p:nvSpPr>
        <p:spPr>
          <a:xfrm>
            <a:off x="838200" y="365126"/>
            <a:ext cx="10515600" cy="838642"/>
          </a:xfrm>
        </p:spPr>
        <p:txBody>
          <a:bodyPr/>
          <a:lstStyle/>
          <a:p>
            <a:pPr algn="ctr"/>
            <a:r>
              <a:rPr lang="en-US" dirty="0">
                <a:solidFill>
                  <a:srgbClr val="0042F0"/>
                </a:solidFill>
              </a:rPr>
              <a:t>The End, Thank You!!</a:t>
            </a:r>
          </a:p>
        </p:txBody>
      </p:sp>
      <p:sp>
        <p:nvSpPr>
          <p:cNvPr id="3" name="Content Placeholder 2">
            <a:extLst>
              <a:ext uri="{FF2B5EF4-FFF2-40B4-BE49-F238E27FC236}">
                <a16:creationId xmlns:a16="http://schemas.microsoft.com/office/drawing/2014/main" id="{085C8FEE-7A55-B01B-FF40-CD64670A2B66}"/>
              </a:ext>
            </a:extLst>
          </p:cNvPr>
          <p:cNvSpPr>
            <a:spLocks noGrp="1"/>
          </p:cNvSpPr>
          <p:nvPr>
            <p:ph idx="1"/>
          </p:nvPr>
        </p:nvSpPr>
        <p:spPr>
          <a:xfrm>
            <a:off x="838200" y="1203768"/>
            <a:ext cx="10515600" cy="5555847"/>
          </a:xfrm>
        </p:spPr>
        <p:txBody>
          <a:bodyPr>
            <a:normAutofit/>
          </a:bodyPr>
          <a:lstStyle/>
          <a:p>
            <a:pPr marL="457200" lvl="1" indent="0" algn="ctr">
              <a:buNone/>
            </a:pPr>
            <a:endParaRPr lang="en-US" sz="6000" dirty="0">
              <a:solidFill>
                <a:srgbClr val="FF0000"/>
              </a:solidFill>
            </a:endParaRPr>
          </a:p>
          <a:p>
            <a:pPr marL="457200" lvl="1" indent="0" algn="ctr">
              <a:buNone/>
            </a:pPr>
            <a:endParaRPr lang="en-US" sz="6000" dirty="0">
              <a:solidFill>
                <a:srgbClr val="FF0000"/>
              </a:solidFill>
            </a:endParaRPr>
          </a:p>
          <a:p>
            <a:pPr marL="457200" lvl="1" indent="0" algn="ctr">
              <a:buNone/>
            </a:pPr>
            <a:r>
              <a:rPr lang="en-US" sz="6000" dirty="0">
                <a:solidFill>
                  <a:srgbClr val="FF0000"/>
                </a:solidFill>
              </a:rPr>
              <a:t>QUESTIONS???????</a:t>
            </a:r>
          </a:p>
        </p:txBody>
      </p:sp>
    </p:spTree>
    <p:extLst>
      <p:ext uri="{BB962C8B-B14F-4D97-AF65-F5344CB8AC3E}">
        <p14:creationId xmlns:p14="http://schemas.microsoft.com/office/powerpoint/2010/main" val="150656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1079</TotalTime>
  <Words>3194</Words>
  <Application>Microsoft Macintosh PowerPoint</Application>
  <PresentationFormat>Widescreen</PresentationFormat>
  <Paragraphs>192</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2026 Approved Rules Review for NTOs</vt:lpstr>
      <vt:lpstr>Medical Withdrawal Request (rule 6.3.2-.5)</vt:lpstr>
      <vt:lpstr>Medical Withdrawal Request (rule 6.3.2-.5)</vt:lpstr>
      <vt:lpstr>Rule 5: re-entry after changes in sport class</vt:lpstr>
      <vt:lpstr>Failure to report to call room, rule 5.5.5</vt:lpstr>
      <vt:lpstr>Athlete Bibs (rule 6.8)</vt:lpstr>
      <vt:lpstr>Prosthesis (rule 6.12)</vt:lpstr>
      <vt:lpstr>Assistance to Athletes (rule 7) </vt:lpstr>
      <vt:lpstr>Assistance to Athletes (rule 7) </vt:lpstr>
      <vt:lpstr>Assistance: Track &amp; road events (rule 7.13)</vt:lpstr>
      <vt:lpstr>Assistance: Track &amp; road events (rule 7.13)</vt:lpstr>
      <vt:lpstr>Assistance to Athletes (rule 7.14)</vt:lpstr>
      <vt:lpstr>Rulings and Disqualification (rule 8.1)</vt:lpstr>
      <vt:lpstr>The Start (rule 17.1) </vt:lpstr>
      <vt:lpstr>Changes to Rule 17.5 affecting T61&amp; T62 athletes in track events</vt:lpstr>
      <vt:lpstr>To summarize!</vt:lpstr>
      <vt:lpstr>T63/T42 100m; Paris 2024</vt:lpstr>
      <vt:lpstr>T63/T42 100m; Paris 2024</vt:lpstr>
      <vt:lpstr>The Race (rule 18)</vt:lpstr>
      <vt:lpstr>The Race (rule 18.18)</vt:lpstr>
      <vt:lpstr>The Finish (rule 19)</vt:lpstr>
      <vt:lpstr>Long Jump (rule 28)</vt:lpstr>
      <vt:lpstr>Discus Throw (rule 32)</vt:lpstr>
      <vt:lpstr>Throwing Frame Specifications (rule 35.1(h))</vt:lpstr>
      <vt:lpstr>The Club (Rule 37)</vt:lpstr>
      <vt:lpstr>The Club</vt:lpstr>
      <vt:lpstr>The Club (Rule 37)</vt:lpstr>
      <vt:lpstr>The End,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Jerry Clayton</dc:creator>
  <cp:lastModifiedBy>Jerry Clayton</cp:lastModifiedBy>
  <cp:revision>93</cp:revision>
  <dcterms:created xsi:type="dcterms:W3CDTF">2026-10-20T16:52:03Z</dcterms:created>
  <dcterms:modified xsi:type="dcterms:W3CDTF">2026-10-25T21:39:29Z</dcterms:modified>
</cp:coreProperties>
</file>